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85" r:id="rId2"/>
    <p:sldId id="276" r:id="rId3"/>
    <p:sldId id="291" r:id="rId4"/>
    <p:sldId id="274" r:id="rId5"/>
    <p:sldId id="278" r:id="rId6"/>
    <p:sldId id="286" r:id="rId7"/>
    <p:sldId id="287" r:id="rId8"/>
    <p:sldId id="279" r:id="rId9"/>
    <p:sldId id="280" r:id="rId10"/>
    <p:sldId id="281" r:id="rId11"/>
    <p:sldId id="282" r:id="rId12"/>
    <p:sldId id="283" r:id="rId13"/>
    <p:sldId id="289" r:id="rId14"/>
    <p:sldId id="290" r:id="rId15"/>
    <p:sldId id="288" r:id="rId1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85"/>
          </p14:sldIdLst>
        </p14:section>
        <p14:section name="document History." id="{FF903505-45CE-4FDE-900C-B7F30543DFE6}">
          <p14:sldIdLst>
            <p14:sldId id="276"/>
            <p14:sldId id="291"/>
            <p14:sldId id="274"/>
            <p14:sldId id="278"/>
            <p14:sldId id="286"/>
            <p14:sldId id="287"/>
            <p14:sldId id="279"/>
            <p14:sldId id="280"/>
            <p14:sldId id="281"/>
            <p14:sldId id="282"/>
            <p14:sldId id="283"/>
            <p14:sldId id="289"/>
            <p14:sldId id="290"/>
            <p14:sldId id="2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lee" initials="l" lastIdx="1" clrIdx="1">
    <p:extLst>
      <p:ext uri="{19B8F6BF-5375-455C-9EA6-DF929625EA0E}">
        <p15:presenceInfo xmlns:p15="http://schemas.microsoft.com/office/powerpoint/2012/main" userId="l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2384" autoAdjust="0"/>
  </p:normalViewPr>
  <p:slideViewPr>
    <p:cSldViewPr>
      <p:cViewPr varScale="1">
        <p:scale>
          <a:sx n="76" d="100"/>
          <a:sy n="76" d="100"/>
        </p:scale>
        <p:origin x="84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2020-08-23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2F3159C4-F960-4D60-B0EC-8BCF1C39A088}"/>
              </a:ext>
            </a:extLst>
          </p:cNvPr>
          <p:cNvSpPr txBox="1">
            <a:spLocks/>
          </p:cNvSpPr>
          <p:nvPr/>
        </p:nvSpPr>
        <p:spPr>
          <a:xfrm>
            <a:off x="479376" y="260649"/>
            <a:ext cx="4320480" cy="720079"/>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3200" dirty="0"/>
              <a:t>2020 ICT</a:t>
            </a:r>
            <a:r>
              <a:rPr lang="ko-KR" altLang="en-US" sz="3200" dirty="0"/>
              <a:t>콕 </a:t>
            </a:r>
            <a:r>
              <a:rPr lang="en-US" altLang="ko-KR" sz="3200" dirty="0"/>
              <a:t>AI</a:t>
            </a:r>
            <a:r>
              <a:rPr lang="ko-KR" altLang="en-US" sz="3200" dirty="0"/>
              <a:t>공모전</a:t>
            </a:r>
          </a:p>
        </p:txBody>
      </p:sp>
      <p:sp>
        <p:nvSpPr>
          <p:cNvPr id="12" name="부제목 2">
            <a:extLst>
              <a:ext uri="{FF2B5EF4-FFF2-40B4-BE49-F238E27FC236}">
                <a16:creationId xmlns:a16="http://schemas.microsoft.com/office/drawing/2014/main" id="{D3E76ED3-C246-4F8D-8170-A31A9ECF08CB}"/>
              </a:ext>
            </a:extLst>
          </p:cNvPr>
          <p:cNvSpPr txBox="1">
            <a:spLocks/>
          </p:cNvSpPr>
          <p:nvPr/>
        </p:nvSpPr>
        <p:spPr>
          <a:xfrm>
            <a:off x="6816080" y="4941168"/>
            <a:ext cx="4896544" cy="1584176"/>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dirty="0"/>
          </a:p>
          <a:p>
            <a:pPr algn="r"/>
            <a:r>
              <a:rPr lang="ko-KR" altLang="en-US" sz="2400" dirty="0">
                <a:latin typeface="+mj-lt"/>
                <a:ea typeface="함초롬돋움" panose="020B0604000101010101" pitchFamily="50" charset="-127"/>
                <a:cs typeface="함초롬돋움" panose="020B0604000101010101" pitchFamily="50" charset="-127"/>
              </a:rPr>
              <a:t>팀 명</a:t>
            </a:r>
            <a:r>
              <a:rPr lang="en-US" altLang="ko-KR" sz="2400" dirty="0">
                <a:latin typeface="+mj-lt"/>
                <a:ea typeface="함초롬돋움" panose="020B0604000101010101" pitchFamily="50" charset="-127"/>
                <a:cs typeface="함초롬돋움" panose="020B0604000101010101" pitchFamily="50" charset="-127"/>
              </a:rPr>
              <a:t> : Lee-God</a:t>
            </a:r>
          </a:p>
          <a:p>
            <a:pPr algn="r"/>
            <a:r>
              <a:rPr lang="ko-KR" altLang="en-US" sz="2400" dirty="0">
                <a:latin typeface="+mj-lt"/>
                <a:ea typeface="함초롬돋움" panose="020B0604000101010101" pitchFamily="50" charset="-127"/>
                <a:cs typeface="함초롬돋움" panose="020B0604000101010101" pitchFamily="50" charset="-127"/>
              </a:rPr>
              <a:t>팀원 </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 준</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err="1">
                <a:latin typeface="+mj-lt"/>
                <a:ea typeface="함초롬돋움" panose="020B0604000101010101" pitchFamily="50" charset="-127"/>
                <a:cs typeface="함초롬돋움" panose="020B0604000101010101" pitchFamily="50" charset="-127"/>
              </a:rPr>
              <a:t>신희락</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이수진</a:t>
            </a:r>
          </a:p>
        </p:txBody>
      </p:sp>
      <p:sp>
        <p:nvSpPr>
          <p:cNvPr id="15" name="TextBox 14">
            <a:extLst>
              <a:ext uri="{FF2B5EF4-FFF2-40B4-BE49-F238E27FC236}">
                <a16:creationId xmlns:a16="http://schemas.microsoft.com/office/drawing/2014/main" id="{9C0D2830-91D7-46D7-B1AA-3B07C1C31BC4}"/>
              </a:ext>
            </a:extLst>
          </p:cNvPr>
          <p:cNvSpPr txBox="1"/>
          <p:nvPr/>
        </p:nvSpPr>
        <p:spPr>
          <a:xfrm>
            <a:off x="2567608" y="1816948"/>
            <a:ext cx="6408712" cy="1107996"/>
          </a:xfrm>
          <a:prstGeom prst="rect">
            <a:avLst/>
          </a:prstGeom>
          <a:noFill/>
        </p:spPr>
        <p:txBody>
          <a:bodyPr wrap="square" rtlCol="0">
            <a:spAutoFit/>
          </a:bodyPr>
          <a:lstStyle/>
          <a:p>
            <a:r>
              <a:rPr lang="en-US" altLang="ko-KR" sz="6600" b="1" dirty="0">
                <a:latin typeface="Arial Black" panose="020B0A04020102020204" pitchFamily="34" charset="0"/>
              </a:rPr>
              <a:t>Public</a:t>
            </a:r>
            <a:r>
              <a:rPr lang="ko-KR" altLang="en-US" sz="6600" b="1" dirty="0">
                <a:latin typeface="Arial Black" panose="020B0A04020102020204" pitchFamily="34" charset="0"/>
              </a:rPr>
              <a:t> </a:t>
            </a:r>
            <a:r>
              <a:rPr lang="en-US" altLang="ko-KR" sz="6600" b="1" dirty="0">
                <a:latin typeface="Arial Black" panose="020B0A04020102020204" pitchFamily="34" charset="0"/>
              </a:rPr>
              <a:t>Sports</a:t>
            </a:r>
            <a:endParaRPr lang="ko-KR" altLang="en-US" sz="6600" b="1" dirty="0">
              <a:latin typeface="Arial Black" panose="020B0A04020102020204" pitchFamily="34" charset="0"/>
            </a:endParaRPr>
          </a:p>
        </p:txBody>
      </p:sp>
      <p:pic>
        <p:nvPicPr>
          <p:cNvPr id="17" name="그림 16">
            <a:extLst>
              <a:ext uri="{FF2B5EF4-FFF2-40B4-BE49-F238E27FC236}">
                <a16:creationId xmlns:a16="http://schemas.microsoft.com/office/drawing/2014/main" id="{5E4E5183-5FC1-481E-AE41-ABFB8B302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776" y="2996952"/>
            <a:ext cx="3033677" cy="2448272"/>
          </a:xfrm>
          <a:prstGeom prst="rect">
            <a:avLst/>
          </a:prstGeom>
        </p:spPr>
      </p:pic>
    </p:spTree>
    <p:extLst>
      <p:ext uri="{BB962C8B-B14F-4D97-AF65-F5344CB8AC3E}">
        <p14:creationId xmlns:p14="http://schemas.microsoft.com/office/powerpoint/2010/main" val="2271770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시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10427036"/>
              </p:ext>
            </p:extLst>
          </p:nvPr>
        </p:nvGraphicFramePr>
        <p:xfrm>
          <a:off x="6051863" y="1484784"/>
          <a:ext cx="5732769" cy="5242706"/>
        </p:xfrm>
        <a:graphic>
          <a:graphicData uri="http://schemas.openxmlformats.org/drawingml/2006/table">
            <a:tbl>
              <a:tblPr firstRow="1" bandRow="1">
                <a:tableStyleId>{5C22544A-7EE6-4342-B048-85BDC9FD1C3A}</a:tableStyleId>
              </a:tblPr>
              <a:tblGrid>
                <a:gridCol w="683072">
                  <a:extLst>
                    <a:ext uri="{9D8B030D-6E8A-4147-A177-3AD203B41FA5}">
                      <a16:colId xmlns:a16="http://schemas.microsoft.com/office/drawing/2014/main" val="74772085"/>
                    </a:ext>
                  </a:extLst>
                </a:gridCol>
                <a:gridCol w="5049697">
                  <a:extLst>
                    <a:ext uri="{9D8B030D-6E8A-4147-A177-3AD203B41FA5}">
                      <a16:colId xmlns:a16="http://schemas.microsoft.com/office/drawing/2014/main" val="2572474025"/>
                    </a:ext>
                  </a:extLst>
                </a:gridCol>
              </a:tblGrid>
              <a:tr h="241189">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32659">
                <a:tc gridSpan="2">
                  <a:txBody>
                    <a:bodyPr/>
                    <a:lstStyle/>
                    <a:p>
                      <a:pPr marL="108000" marR="0" lvl="0" indent="-108000" algn="just"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baseline="0" dirty="0">
                          <a:solidFill>
                            <a:schemeClr val="tx1"/>
                          </a:solidFill>
                          <a:latin typeface="+mn-ea"/>
                          <a:ea typeface="+mn-ea"/>
                          <a:sym typeface="맑은 고딕"/>
                        </a:rPr>
                        <a:t>검색 화면에서 검색버튼 클릭 시 화면</a:t>
                      </a:r>
                      <a:endParaRPr lang="en-US" altLang="ko-KR" sz="1000" b="0" baseline="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473992">
                <a:tc>
                  <a:txBody>
                    <a:bodyPr/>
                    <a:lstStyle/>
                    <a:p>
                      <a:pPr algn="ctr" latinLnBrk="1">
                        <a:lnSpc>
                          <a:spcPct val="120000"/>
                        </a:lnSpc>
                      </a:pPr>
                      <a:r>
                        <a:rPr lang="en-US" altLang="ko-KR" sz="1200" b="1" dirty="0">
                          <a:solidFill>
                            <a:schemeClr val="tx1"/>
                          </a:solidFill>
                          <a:latin typeface="+mn-ea"/>
                          <a:ea typeface="+mn-ea"/>
                        </a:rPr>
                        <a:t>1</a:t>
                      </a:r>
                      <a:endParaRPr lang="ko-KR" altLang="en-US" sz="12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200" b="1" dirty="0">
                          <a:latin typeface="+mn-ea"/>
                          <a:ea typeface="+mn-ea"/>
                        </a:rPr>
                        <a:t>시설물을 스포츠</a:t>
                      </a:r>
                      <a:r>
                        <a:rPr lang="en-US" altLang="ko-KR" sz="1200" b="1" dirty="0">
                          <a:latin typeface="+mn-ea"/>
                          <a:ea typeface="+mn-ea"/>
                        </a:rPr>
                        <a:t>, </a:t>
                      </a:r>
                      <a:r>
                        <a:rPr lang="ko-KR" altLang="en-US" sz="1200" b="1" dirty="0">
                          <a:latin typeface="+mn-ea"/>
                          <a:ea typeface="+mn-ea"/>
                        </a:rPr>
                        <a:t>공원</a:t>
                      </a:r>
                      <a:r>
                        <a:rPr lang="en-US" altLang="ko-KR" sz="1200" b="1" dirty="0">
                          <a:latin typeface="+mn-ea"/>
                          <a:ea typeface="+mn-ea"/>
                        </a:rPr>
                        <a:t>, </a:t>
                      </a:r>
                      <a:r>
                        <a:rPr lang="ko-KR" altLang="en-US" sz="1200" b="1" dirty="0">
                          <a:latin typeface="+mn-ea"/>
                          <a:ea typeface="+mn-ea"/>
                        </a:rPr>
                        <a:t>둘레길로 나누어</a:t>
                      </a:r>
                      <a:endParaRPr lang="en-US" altLang="ko-KR" sz="1200" b="1"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200" b="1" dirty="0">
                          <a:latin typeface="+mn-ea"/>
                          <a:ea typeface="+mn-ea"/>
                        </a:rPr>
                        <a:t>검색할 때 편의성을 높임</a:t>
                      </a:r>
                      <a:endParaRPr lang="en-US" altLang="ko-KR" sz="12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69509">
                <a:tc>
                  <a:txBody>
                    <a:bodyPr/>
                    <a:lstStyle/>
                    <a:p>
                      <a:pPr algn="ctr" latinLnBrk="1">
                        <a:lnSpc>
                          <a:spcPct val="120000"/>
                        </a:lnSpc>
                      </a:pPr>
                      <a:r>
                        <a:rPr lang="en-US" altLang="ko-KR" sz="1200" b="1" dirty="0">
                          <a:latin typeface="+mn-ea"/>
                          <a:ea typeface="+mn-ea"/>
                        </a:rPr>
                        <a:t>2</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69509">
                <a:tc>
                  <a:txBody>
                    <a:bodyPr/>
                    <a:lstStyle/>
                    <a:p>
                      <a:pPr algn="ctr" latinLnBrk="1">
                        <a:lnSpc>
                          <a:spcPct val="120000"/>
                        </a:lnSpc>
                      </a:pPr>
                      <a:r>
                        <a:rPr lang="en-US" altLang="ko-KR" sz="1200" b="1" dirty="0">
                          <a:latin typeface="+mn-ea"/>
                          <a:ea typeface="+mn-ea"/>
                        </a:rPr>
                        <a:t>3</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69509">
                <a:tc>
                  <a:txBody>
                    <a:bodyPr/>
                    <a:lstStyle/>
                    <a:p>
                      <a:pPr algn="ctr" latinLnBrk="1">
                        <a:lnSpc>
                          <a:spcPct val="120000"/>
                        </a:lnSpc>
                      </a:pPr>
                      <a:r>
                        <a:rPr lang="en-US" altLang="ko-KR" sz="1200" b="1" dirty="0">
                          <a:latin typeface="+mn-ea"/>
                          <a:ea typeface="+mn-ea"/>
                        </a:rPr>
                        <a:t>4</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69509">
                <a:tc>
                  <a:txBody>
                    <a:bodyPr/>
                    <a:lstStyle/>
                    <a:p>
                      <a:pPr algn="ctr" latinLnBrk="1">
                        <a:lnSpc>
                          <a:spcPct val="120000"/>
                        </a:lnSpc>
                      </a:pPr>
                      <a:r>
                        <a:rPr lang="en-US" altLang="ko-KR" sz="1200" b="1" dirty="0">
                          <a:latin typeface="+mn-ea"/>
                          <a:ea typeface="+mn-ea"/>
                        </a:rPr>
                        <a:t>5</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69509">
                <a:tc>
                  <a:txBody>
                    <a:bodyPr/>
                    <a:lstStyle/>
                    <a:p>
                      <a:pPr algn="ctr" latinLnBrk="1">
                        <a:lnSpc>
                          <a:spcPct val="120000"/>
                        </a:lnSpc>
                      </a:pPr>
                      <a:r>
                        <a:rPr lang="en-US" altLang="ko-KR" sz="1200" b="1" dirty="0">
                          <a:latin typeface="+mn-ea"/>
                          <a:ea typeface="+mn-ea"/>
                        </a:rPr>
                        <a:t>6</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69509">
                <a:tc>
                  <a:txBody>
                    <a:bodyPr/>
                    <a:lstStyle/>
                    <a:p>
                      <a:pPr algn="ctr" latinLnBrk="1">
                        <a:lnSpc>
                          <a:spcPct val="120000"/>
                        </a:lnSpc>
                      </a:pPr>
                      <a:r>
                        <a:rPr lang="en-US" altLang="ko-KR" sz="1200" b="1" dirty="0">
                          <a:latin typeface="+mn-ea"/>
                          <a:ea typeface="+mn-ea"/>
                        </a:rPr>
                        <a:t>7</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69509">
                <a:tc>
                  <a:txBody>
                    <a:bodyPr/>
                    <a:lstStyle/>
                    <a:p>
                      <a:pPr algn="ctr" latinLnBrk="1">
                        <a:lnSpc>
                          <a:spcPct val="120000"/>
                        </a:lnSpc>
                      </a:pPr>
                      <a:r>
                        <a:rPr lang="en-US" altLang="ko-KR" sz="1200" b="1" dirty="0">
                          <a:latin typeface="+mn-ea"/>
                          <a:ea typeface="+mn-ea"/>
                        </a:rPr>
                        <a:t>8</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80018361"/>
                  </a:ext>
                </a:extLst>
              </a:tr>
              <a:tr h="269509">
                <a:tc>
                  <a:txBody>
                    <a:bodyPr/>
                    <a:lstStyle/>
                    <a:p>
                      <a:pPr algn="ctr" latinLnBrk="1">
                        <a:lnSpc>
                          <a:spcPct val="120000"/>
                        </a:lnSpc>
                      </a:pPr>
                      <a:r>
                        <a:rPr lang="en-US" altLang="ko-KR" sz="1200" b="1" dirty="0">
                          <a:latin typeface="+mn-ea"/>
                          <a:ea typeface="+mn-ea"/>
                        </a:rPr>
                        <a:t>9</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37960441"/>
                  </a:ext>
                </a:extLst>
              </a:tr>
              <a:tr h="269509">
                <a:tc>
                  <a:txBody>
                    <a:bodyPr/>
                    <a:lstStyle/>
                    <a:p>
                      <a:pPr algn="ctr" latinLnBrk="1">
                        <a:lnSpc>
                          <a:spcPct val="120000"/>
                        </a:lnSpc>
                      </a:pPr>
                      <a:r>
                        <a:rPr lang="en-US" altLang="ko-KR" sz="1200" b="1" dirty="0">
                          <a:latin typeface="+mn-ea"/>
                          <a:ea typeface="+mn-ea"/>
                        </a:rPr>
                        <a:t>10</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60167650"/>
                  </a:ext>
                </a:extLst>
              </a:tr>
              <a:tr h="269509">
                <a:tc>
                  <a:txBody>
                    <a:bodyPr/>
                    <a:lstStyle/>
                    <a:p>
                      <a:pPr algn="ctr" latinLnBrk="1">
                        <a:lnSpc>
                          <a:spcPct val="120000"/>
                        </a:lnSpc>
                      </a:pPr>
                      <a:r>
                        <a:rPr lang="en-US" altLang="ko-KR" sz="1200" b="1" dirty="0">
                          <a:latin typeface="+mn-ea"/>
                          <a:ea typeface="+mn-ea"/>
                        </a:rPr>
                        <a:t>11</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시설물 이용의 유료</a:t>
                      </a:r>
                      <a:r>
                        <a:rPr lang="en-US" altLang="ko-KR" sz="1200" b="1" dirty="0">
                          <a:latin typeface="+mn-ea"/>
                          <a:ea typeface="+mn-ea"/>
                        </a:rPr>
                        <a:t>/</a:t>
                      </a:r>
                      <a:r>
                        <a:rPr lang="ko-KR" altLang="en-US" sz="1200" b="1"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576810"/>
                  </a:ext>
                </a:extLst>
              </a:tr>
              <a:tr h="269509">
                <a:tc>
                  <a:txBody>
                    <a:bodyPr/>
                    <a:lstStyle/>
                    <a:p>
                      <a:pPr algn="ctr" latinLnBrk="1">
                        <a:lnSpc>
                          <a:spcPct val="120000"/>
                        </a:lnSpc>
                      </a:pPr>
                      <a:r>
                        <a:rPr lang="en-US" altLang="ko-KR" sz="1200" b="1" dirty="0">
                          <a:latin typeface="+mn-ea"/>
                          <a:ea typeface="+mn-ea"/>
                        </a:rPr>
                        <a:t>12</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05627500"/>
                  </a:ext>
                </a:extLst>
              </a:tr>
              <a:tr h="269509">
                <a:tc>
                  <a:txBody>
                    <a:bodyPr/>
                    <a:lstStyle/>
                    <a:p>
                      <a:pPr algn="ctr" latinLnBrk="1">
                        <a:lnSpc>
                          <a:spcPct val="120000"/>
                        </a:lnSpc>
                      </a:pPr>
                      <a:r>
                        <a:rPr lang="en-US" altLang="ko-KR" sz="1200" b="1" dirty="0">
                          <a:latin typeface="+mn-ea"/>
                          <a:ea typeface="+mn-ea"/>
                        </a:rPr>
                        <a:t>13</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67275382"/>
                  </a:ext>
                </a:extLst>
              </a:tr>
              <a:tr h="269509">
                <a:tc>
                  <a:txBody>
                    <a:bodyPr/>
                    <a:lstStyle/>
                    <a:p>
                      <a:pPr algn="ctr" latinLnBrk="1">
                        <a:lnSpc>
                          <a:spcPct val="120000"/>
                        </a:lnSpc>
                      </a:pPr>
                      <a:r>
                        <a:rPr lang="en-US" altLang="ko-KR" sz="1200" b="1" dirty="0">
                          <a:latin typeface="+mn-ea"/>
                          <a:ea typeface="+mn-ea"/>
                        </a:rPr>
                        <a:t>14</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643700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40104" y="476672"/>
            <a:ext cx="319489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1D9C0214-5160-4679-926A-BDEC1A9C2997}"/>
              </a:ext>
            </a:extLst>
          </p:cNvPr>
          <p:cNvSpPr txBox="1"/>
          <p:nvPr/>
        </p:nvSpPr>
        <p:spPr>
          <a:xfrm>
            <a:off x="1162586" y="114448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17" name="TextBox 16">
            <a:extLst>
              <a:ext uri="{FF2B5EF4-FFF2-40B4-BE49-F238E27FC236}">
                <a16:creationId xmlns:a16="http://schemas.microsoft.com/office/drawing/2014/main" id="{F9B42CCF-B4E2-424C-AAF6-6A659DE20428}"/>
              </a:ext>
            </a:extLst>
          </p:cNvPr>
          <p:cNvSpPr txBox="1"/>
          <p:nvPr/>
        </p:nvSpPr>
        <p:spPr>
          <a:xfrm>
            <a:off x="1447135" y="5486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7ACC8D17-1EB0-4EFD-8698-A8F1E11B29E5}"/>
              </a:ext>
            </a:extLst>
          </p:cNvPr>
          <p:cNvSpPr txBox="1"/>
          <p:nvPr/>
        </p:nvSpPr>
        <p:spPr>
          <a:xfrm>
            <a:off x="4727848"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76EBE292-46C3-4452-B7F9-FB8568262707}"/>
              </a:ext>
            </a:extLst>
          </p:cNvPr>
          <p:cNvSpPr txBox="1"/>
          <p:nvPr/>
        </p:nvSpPr>
        <p:spPr>
          <a:xfrm>
            <a:off x="1447135"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F1CA12D5-750C-481A-8817-54E0144883F4}"/>
              </a:ext>
            </a:extLst>
          </p:cNvPr>
          <p:cNvSpPr txBox="1"/>
          <p:nvPr/>
        </p:nvSpPr>
        <p:spPr>
          <a:xfrm>
            <a:off x="2674754"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1" name="직선 화살표 연결선 20">
            <a:extLst>
              <a:ext uri="{FF2B5EF4-FFF2-40B4-BE49-F238E27FC236}">
                <a16:creationId xmlns:a16="http://schemas.microsoft.com/office/drawing/2014/main" id="{080F680F-BF0D-4609-BFE7-EA3A5AB55BC5}"/>
              </a:ext>
            </a:extLst>
          </p:cNvPr>
          <p:cNvCxnSpPr>
            <a:stCxn id="16" idx="3"/>
          </p:cNvCxnSpPr>
          <p:nvPr/>
        </p:nvCxnSpPr>
        <p:spPr>
          <a:xfrm flipV="1">
            <a:off x="1450618" y="1216497"/>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1AF6F31-1AFA-4593-87EB-E1A2197FAA92}"/>
              </a:ext>
            </a:extLst>
          </p:cNvPr>
          <p:cNvSpPr txBox="1"/>
          <p:nvPr/>
        </p:nvSpPr>
        <p:spPr>
          <a:xfrm>
            <a:off x="3695870" y="632906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4F3BD45D-0107-4BBD-881E-93ED88CB310C}"/>
              </a:ext>
            </a:extLst>
          </p:cNvPr>
          <p:cNvSpPr txBox="1"/>
          <p:nvPr/>
        </p:nvSpPr>
        <p:spPr>
          <a:xfrm>
            <a:off x="4710334" y="532095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512D8D6A-C2FB-4F7D-99B2-6E52B9DA5750}"/>
              </a:ext>
            </a:extLst>
          </p:cNvPr>
          <p:cNvSpPr txBox="1"/>
          <p:nvPr/>
        </p:nvSpPr>
        <p:spPr>
          <a:xfrm>
            <a:off x="1117794" y="254515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9FE89726-E7CC-436C-93D5-14D5FADAC2FE}"/>
              </a:ext>
            </a:extLst>
          </p:cNvPr>
          <p:cNvSpPr txBox="1"/>
          <p:nvPr/>
        </p:nvSpPr>
        <p:spPr>
          <a:xfrm>
            <a:off x="4671075" y="14551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C638A560-AC67-43C1-85D7-349120B20A60}"/>
              </a:ext>
            </a:extLst>
          </p:cNvPr>
          <p:cNvSpPr txBox="1"/>
          <p:nvPr/>
        </p:nvSpPr>
        <p:spPr>
          <a:xfrm>
            <a:off x="3647728" y="2947590"/>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28" name="TextBox 27">
            <a:extLst>
              <a:ext uri="{FF2B5EF4-FFF2-40B4-BE49-F238E27FC236}">
                <a16:creationId xmlns:a16="http://schemas.microsoft.com/office/drawing/2014/main" id="{85EAC397-F523-4C9A-831F-E837637AA283}"/>
              </a:ext>
            </a:extLst>
          </p:cNvPr>
          <p:cNvSpPr txBox="1"/>
          <p:nvPr/>
        </p:nvSpPr>
        <p:spPr>
          <a:xfrm>
            <a:off x="839416" y="470539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614990EC-0146-4863-8F4A-7CB4FE2DE0B6}"/>
              </a:ext>
            </a:extLst>
          </p:cNvPr>
          <p:cNvSpPr txBox="1"/>
          <p:nvPr/>
        </p:nvSpPr>
        <p:spPr>
          <a:xfrm>
            <a:off x="2927648" y="492142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30" name="TextBox 29">
            <a:extLst>
              <a:ext uri="{FF2B5EF4-FFF2-40B4-BE49-F238E27FC236}">
                <a16:creationId xmlns:a16="http://schemas.microsoft.com/office/drawing/2014/main" id="{BF03AD07-B783-4C1E-9313-32824B31F316}"/>
              </a:ext>
            </a:extLst>
          </p:cNvPr>
          <p:cNvSpPr txBox="1"/>
          <p:nvPr/>
        </p:nvSpPr>
        <p:spPr>
          <a:xfrm>
            <a:off x="5375920" y="4613646"/>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A8D15310-FD36-444B-A824-3496C10CF8AA}"/>
              </a:ext>
            </a:extLst>
          </p:cNvPr>
          <p:cNvSpPr txBox="1"/>
          <p:nvPr/>
        </p:nvSpPr>
        <p:spPr>
          <a:xfrm>
            <a:off x="5375919" y="2242085"/>
            <a:ext cx="432049"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14</a:t>
            </a:r>
            <a:endParaRPr lang="ko-KR" altLang="en-US" sz="1400" b="1" dirty="0">
              <a:solidFill>
                <a:schemeClr val="bg1"/>
              </a:solidFill>
            </a:endParaRPr>
          </a:p>
        </p:txBody>
      </p:sp>
      <p:cxnSp>
        <p:nvCxnSpPr>
          <p:cNvPr id="32" name="직선 화살표 연결선 31">
            <a:extLst>
              <a:ext uri="{FF2B5EF4-FFF2-40B4-BE49-F238E27FC236}">
                <a16:creationId xmlns:a16="http://schemas.microsoft.com/office/drawing/2014/main" id="{00E502D0-23CD-487B-9FA8-D784C6F77E1A}"/>
              </a:ext>
            </a:extLst>
          </p:cNvPr>
          <p:cNvCxnSpPr>
            <a:stCxn id="25" idx="3"/>
          </p:cNvCxnSpPr>
          <p:nvPr/>
        </p:nvCxnSpPr>
        <p:spPr>
          <a:xfrm flipV="1">
            <a:off x="1405826" y="269904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6B7A283F-AF5D-4080-85B2-E21DE3791D7F}"/>
              </a:ext>
            </a:extLst>
          </p:cNvPr>
          <p:cNvCxnSpPr>
            <a:cxnSpLocks/>
            <a:stCxn id="31" idx="1"/>
          </p:cNvCxnSpPr>
          <p:nvPr/>
        </p:nvCxnSpPr>
        <p:spPr>
          <a:xfrm flipH="1" flipV="1">
            <a:off x="4855793" y="2319266"/>
            <a:ext cx="520126" cy="7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9D1A194C-57D9-4430-B370-76BC7440D2F0}"/>
              </a:ext>
            </a:extLst>
          </p:cNvPr>
          <p:cNvCxnSpPr>
            <a:cxnSpLocks/>
            <a:stCxn id="27" idx="1"/>
          </p:cNvCxnSpPr>
          <p:nvPr/>
        </p:nvCxnSpPr>
        <p:spPr>
          <a:xfrm flipH="1" flipV="1">
            <a:off x="3287688" y="2947590"/>
            <a:ext cx="360040" cy="15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6A6D3CCA-1292-4A10-A741-F48E80261B45}"/>
              </a:ext>
            </a:extLst>
          </p:cNvPr>
          <p:cNvCxnSpPr>
            <a:cxnSpLocks/>
            <a:stCxn id="28" idx="3"/>
          </p:cNvCxnSpPr>
          <p:nvPr/>
        </p:nvCxnSpPr>
        <p:spPr>
          <a:xfrm>
            <a:off x="1271464" y="4859288"/>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0CCF5C8-DE35-4FB2-9888-8282446917EC}"/>
              </a:ext>
            </a:extLst>
          </p:cNvPr>
          <p:cNvCxnSpPr>
            <a:cxnSpLocks/>
            <a:stCxn id="30" idx="1"/>
          </p:cNvCxnSpPr>
          <p:nvPr/>
        </p:nvCxnSpPr>
        <p:spPr>
          <a:xfrm flipH="1">
            <a:off x="4671076" y="4767535"/>
            <a:ext cx="7048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사각형: 둥근 모서리 1">
            <a:extLst>
              <a:ext uri="{FF2B5EF4-FFF2-40B4-BE49-F238E27FC236}">
                <a16:creationId xmlns:a16="http://schemas.microsoft.com/office/drawing/2014/main" id="{199DBB10-8D24-4E94-B046-2C2D012E3DCB}"/>
              </a:ext>
            </a:extLst>
          </p:cNvPr>
          <p:cNvSpPr/>
          <p:nvPr/>
        </p:nvSpPr>
        <p:spPr>
          <a:xfrm>
            <a:off x="6844659" y="692696"/>
            <a:ext cx="4363909" cy="1014038"/>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400" b="1" dirty="0">
                <a:solidFill>
                  <a:schemeClr val="tx1"/>
                </a:solidFill>
              </a:rPr>
              <a:t>서울시 체육시설 공공서비스 예약정보</a:t>
            </a:r>
            <a:endParaRPr lang="en-US" altLang="ko-KR" sz="1400" b="1" dirty="0">
              <a:solidFill>
                <a:schemeClr val="tx1"/>
              </a:solidFill>
            </a:endParaRPr>
          </a:p>
          <a:p>
            <a:pPr algn="ctr"/>
            <a:r>
              <a:rPr lang="ko-KR" altLang="en-US" sz="1400" b="1" dirty="0">
                <a:solidFill>
                  <a:schemeClr val="tx1"/>
                </a:solidFill>
              </a:rPr>
              <a:t>서울시 주요 공원 현황</a:t>
            </a:r>
            <a:endParaRPr lang="en-US" altLang="ko-KR" sz="1400" b="1" dirty="0">
              <a:solidFill>
                <a:schemeClr val="tx1"/>
              </a:solidFill>
            </a:endParaRPr>
          </a:p>
          <a:p>
            <a:pPr algn="ctr"/>
            <a:r>
              <a:rPr lang="ko-KR" altLang="en-US" sz="1400" b="1" dirty="0">
                <a:solidFill>
                  <a:schemeClr val="tx1"/>
                </a:solidFill>
              </a:rPr>
              <a:t>서울 두드림길 정보</a:t>
            </a:r>
            <a:endParaRPr lang="en-US" altLang="ko-KR" sz="1400" b="1" dirty="0">
              <a:solidFill>
                <a:schemeClr val="tx1"/>
              </a:solidFill>
            </a:endParaRPr>
          </a:p>
        </p:txBody>
      </p:sp>
      <p:sp>
        <p:nvSpPr>
          <p:cNvPr id="3" name="TextBox 2">
            <a:extLst>
              <a:ext uri="{FF2B5EF4-FFF2-40B4-BE49-F238E27FC236}">
                <a16:creationId xmlns:a16="http://schemas.microsoft.com/office/drawing/2014/main" id="{2ECE3417-443C-4495-853E-C67A1EB2ED9C}"/>
              </a:ext>
            </a:extLst>
          </p:cNvPr>
          <p:cNvSpPr txBox="1"/>
          <p:nvPr/>
        </p:nvSpPr>
        <p:spPr>
          <a:xfrm>
            <a:off x="8572849" y="260648"/>
            <a:ext cx="1045290" cy="523220"/>
          </a:xfrm>
          <a:prstGeom prst="rect">
            <a:avLst/>
          </a:prstGeom>
          <a:noFill/>
        </p:spPr>
        <p:txBody>
          <a:bodyPr wrap="square" rtlCol="0">
            <a:spAutoFit/>
          </a:bodyPr>
          <a:lstStyle/>
          <a:p>
            <a:r>
              <a:rPr lang="en-US" altLang="ko-KR" sz="2800" dirty="0">
                <a:latin typeface="Arial Black" panose="020B0A04020102020204" pitchFamily="34" charset="0"/>
              </a:rPr>
              <a:t>API</a:t>
            </a:r>
            <a:endParaRPr lang="ko-KR" altLang="en-US" sz="28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즐겨찾기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6246966"/>
              </p:ext>
            </p:extLst>
          </p:nvPr>
        </p:nvGraphicFramePr>
        <p:xfrm>
          <a:off x="6168008" y="1616663"/>
          <a:ext cx="5328592" cy="5196713"/>
        </p:xfrm>
        <a:graphic>
          <a:graphicData uri="http://schemas.openxmlformats.org/drawingml/2006/table">
            <a:tbl>
              <a:tblPr firstRow="1" bandRow="1">
                <a:tableStyleId>{5C22544A-7EE6-4342-B048-85BDC9FD1C3A}</a:tableStyleId>
              </a:tblPr>
              <a:tblGrid>
                <a:gridCol w="634914">
                  <a:extLst>
                    <a:ext uri="{9D8B030D-6E8A-4147-A177-3AD203B41FA5}">
                      <a16:colId xmlns:a16="http://schemas.microsoft.com/office/drawing/2014/main" val="74772085"/>
                    </a:ext>
                  </a:extLst>
                </a:gridCol>
                <a:gridCol w="4693678">
                  <a:extLst>
                    <a:ext uri="{9D8B030D-6E8A-4147-A177-3AD203B41FA5}">
                      <a16:colId xmlns:a16="http://schemas.microsoft.com/office/drawing/2014/main" val="2572474025"/>
                    </a:ext>
                  </a:extLst>
                </a:gridCol>
              </a:tblGrid>
              <a:tr h="249473">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57821">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50" b="0" dirty="0">
                          <a:solidFill>
                            <a:schemeClr val="tx1"/>
                          </a:solidFill>
                          <a:latin typeface="+mn-ea"/>
                          <a:ea typeface="+mn-ea"/>
                          <a:sym typeface="맑은 고딕"/>
                        </a:rPr>
                        <a:t>스포츠</a:t>
                      </a: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두드림길</a:t>
                      </a: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공원으로 나누어 </a:t>
                      </a:r>
                      <a:endParaRPr lang="en-US" altLang="ko-KR" sz="105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사용자가 추가한 즐겨찾기 표시</a:t>
                      </a:r>
                      <a:endParaRPr lang="en-US" altLang="ko-KR" sz="105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10588">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스포츠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10588">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공원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10588">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10588">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10588">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현재위치에서의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10588">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주소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310588">
                <a:tc>
                  <a:txBody>
                    <a:bodyPr/>
                    <a:lstStyle/>
                    <a:p>
                      <a:pPr algn="ctr" latinLnBrk="1">
                        <a:lnSpc>
                          <a:spcPct val="120000"/>
                        </a:lnSpc>
                      </a:pPr>
                      <a:r>
                        <a:rPr lang="en-US" altLang="ko-KR" sz="1400" b="1"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이미지 표시</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310588">
                <a:tc>
                  <a:txBody>
                    <a:bodyPr/>
                    <a:lstStyle/>
                    <a:p>
                      <a:pPr algn="ctr" latinLnBrk="1">
                        <a:lnSpc>
                          <a:spcPct val="120000"/>
                        </a:lnSpc>
                      </a:pPr>
                      <a:r>
                        <a:rPr lang="en-US" altLang="ko-KR" sz="1400" b="1" dirty="0">
                          <a:latin typeface="+mn-ea"/>
                          <a:ea typeface="+mn-ea"/>
                        </a:rPr>
                        <a:t>8</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거리</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9"/>
                  </a:ext>
                </a:extLst>
              </a:tr>
              <a:tr h="310588">
                <a:tc>
                  <a:txBody>
                    <a:bodyPr/>
                    <a:lstStyle/>
                    <a:p>
                      <a:pPr algn="ctr" latinLnBrk="1">
                        <a:lnSpc>
                          <a:spcPct val="120000"/>
                        </a:lnSpc>
                      </a:pPr>
                      <a:r>
                        <a:rPr lang="en-US" altLang="ko-KR" sz="1400" b="1" dirty="0">
                          <a:latin typeface="+mn-ea"/>
                          <a:ea typeface="+mn-ea"/>
                        </a:rPr>
                        <a:t>9</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검색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07753551"/>
                  </a:ext>
                </a:extLst>
              </a:tr>
              <a:tr h="310588">
                <a:tc>
                  <a:txBody>
                    <a:bodyPr/>
                    <a:lstStyle/>
                    <a:p>
                      <a:pPr algn="ctr" latinLnBrk="1">
                        <a:lnSpc>
                          <a:spcPct val="120000"/>
                        </a:lnSpc>
                      </a:pPr>
                      <a:r>
                        <a:rPr lang="en-US" altLang="ko-KR" sz="1400" b="1" dirty="0">
                          <a:latin typeface="+mn-ea"/>
                          <a:ea typeface="+mn-ea"/>
                        </a:rPr>
                        <a:t>10</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홈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03212885"/>
                  </a:ext>
                </a:extLst>
              </a:tr>
              <a:tr h="310588">
                <a:tc>
                  <a:txBody>
                    <a:bodyPr/>
                    <a:lstStyle/>
                    <a:p>
                      <a:pPr algn="ctr" latinLnBrk="1">
                        <a:lnSpc>
                          <a:spcPct val="120000"/>
                        </a:lnSpc>
                      </a:pPr>
                      <a:r>
                        <a:rPr lang="en-US" altLang="ko-KR" sz="1400" b="1" dirty="0">
                          <a:latin typeface="+mn-ea"/>
                          <a:ea typeface="+mn-ea"/>
                        </a:rPr>
                        <a:t>11</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590733826"/>
                  </a:ext>
                </a:extLst>
              </a:tr>
              <a:tr h="310588">
                <a:tc>
                  <a:txBody>
                    <a:bodyPr/>
                    <a:lstStyle/>
                    <a:p>
                      <a:pPr algn="ctr" latinLnBrk="1">
                        <a:lnSpc>
                          <a:spcPct val="120000"/>
                        </a:lnSpc>
                      </a:pPr>
                      <a:r>
                        <a:rPr lang="en-US" altLang="ko-KR" sz="1400" b="1" dirty="0">
                          <a:latin typeface="+mn-ea"/>
                          <a:ea typeface="+mn-ea"/>
                        </a:rPr>
                        <a:t>12</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51628784"/>
                  </a:ext>
                </a:extLst>
              </a:tr>
              <a:tr h="310588">
                <a:tc>
                  <a:txBody>
                    <a:bodyPr/>
                    <a:lstStyle/>
                    <a:p>
                      <a:pPr algn="ctr" latinLnBrk="1">
                        <a:lnSpc>
                          <a:spcPct val="120000"/>
                        </a:lnSpc>
                      </a:pPr>
                      <a:r>
                        <a:rPr lang="en-US" altLang="ko-KR" sz="1400" b="1" dirty="0">
                          <a:latin typeface="+mn-ea"/>
                          <a:ea typeface="+mn-ea"/>
                        </a:rPr>
                        <a:t>13</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 상세보기 화면으로 이동</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62192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06101" y="476671"/>
            <a:ext cx="3193755" cy="604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271464"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1343472" y="42210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1271464" y="24928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127448" y="182507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655840" y="9609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3939920" y="233900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983432" y="369728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E6556BB5-997A-42A6-87F4-A45187A3E348}"/>
              </a:ext>
            </a:extLst>
          </p:cNvPr>
          <p:cNvSpPr txBox="1"/>
          <p:nvPr/>
        </p:nvSpPr>
        <p:spPr>
          <a:xfrm>
            <a:off x="1127448" y="564150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1415480" y="197896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3647728" y="2348880"/>
            <a:ext cx="292192"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stCxn id="24" idx="3"/>
          </p:cNvCxnSpPr>
          <p:nvPr/>
        </p:nvCxnSpPr>
        <p:spPr>
          <a:xfrm>
            <a:off x="1271464" y="385117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stCxn id="25" idx="3"/>
          </p:cNvCxnSpPr>
          <p:nvPr/>
        </p:nvCxnSpPr>
        <p:spPr>
          <a:xfrm>
            <a:off x="1415480" y="5795391"/>
            <a:ext cx="36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F9984F5-ABDE-459E-95FB-9E670307A895}"/>
              </a:ext>
            </a:extLst>
          </p:cNvPr>
          <p:cNvSpPr txBox="1"/>
          <p:nvPr/>
        </p:nvSpPr>
        <p:spPr>
          <a:xfrm>
            <a:off x="2567608" y="636158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37" name="TextBox 36">
            <a:extLst>
              <a:ext uri="{FF2B5EF4-FFF2-40B4-BE49-F238E27FC236}">
                <a16:creationId xmlns:a16="http://schemas.microsoft.com/office/drawing/2014/main" id="{B59CAFB8-3093-483F-B49F-22417D47924B}"/>
              </a:ext>
            </a:extLst>
          </p:cNvPr>
          <p:cNvSpPr txBox="1"/>
          <p:nvPr/>
        </p:nvSpPr>
        <p:spPr>
          <a:xfrm>
            <a:off x="1584648" y="63219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39" name="TextBox 38">
            <a:extLst>
              <a:ext uri="{FF2B5EF4-FFF2-40B4-BE49-F238E27FC236}">
                <a16:creationId xmlns:a16="http://schemas.microsoft.com/office/drawing/2014/main" id="{AFDBB3E1-029F-4C0B-AA97-6E58FCDBFBA3}"/>
              </a:ext>
            </a:extLst>
          </p:cNvPr>
          <p:cNvSpPr txBox="1"/>
          <p:nvPr/>
        </p:nvSpPr>
        <p:spPr>
          <a:xfrm>
            <a:off x="3507872" y="638132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41" name="TextBox 40">
            <a:extLst>
              <a:ext uri="{FF2B5EF4-FFF2-40B4-BE49-F238E27FC236}">
                <a16:creationId xmlns:a16="http://schemas.microsoft.com/office/drawing/2014/main" id="{8F1B2A6E-F809-4698-B77D-B02165E6FE1C}"/>
              </a:ext>
            </a:extLst>
          </p:cNvPr>
          <p:cNvSpPr txBox="1"/>
          <p:nvPr/>
        </p:nvSpPr>
        <p:spPr>
          <a:xfrm>
            <a:off x="4704945" y="5369687"/>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43" name="TextBox 42">
            <a:extLst>
              <a:ext uri="{FF2B5EF4-FFF2-40B4-BE49-F238E27FC236}">
                <a16:creationId xmlns:a16="http://schemas.microsoft.com/office/drawing/2014/main" id="{4C82F5CA-EE85-40AD-A673-90C9DB528029}"/>
              </a:ext>
            </a:extLst>
          </p:cNvPr>
          <p:cNvSpPr txBox="1"/>
          <p:nvPr/>
        </p:nvSpPr>
        <p:spPr>
          <a:xfrm>
            <a:off x="5375922" y="1700808"/>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cxnSp>
        <p:nvCxnSpPr>
          <p:cNvPr id="46" name="직선 화살표 연결선 45">
            <a:extLst>
              <a:ext uri="{FF2B5EF4-FFF2-40B4-BE49-F238E27FC236}">
                <a16:creationId xmlns:a16="http://schemas.microsoft.com/office/drawing/2014/main" id="{9DA33D01-9CD0-4F3A-8670-25D5F3744A6A}"/>
              </a:ext>
            </a:extLst>
          </p:cNvPr>
          <p:cNvCxnSpPr>
            <a:stCxn id="43" idx="1"/>
          </p:cNvCxnSpPr>
          <p:nvPr/>
        </p:nvCxnSpPr>
        <p:spPr>
          <a:xfrm flipH="1" flipV="1">
            <a:off x="4821309" y="1825079"/>
            <a:ext cx="554613" cy="29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BC085A90-4D09-46E6-8B94-A4F3BE062DB1}"/>
              </a:ext>
            </a:extLst>
          </p:cNvPr>
          <p:cNvSpPr/>
          <p:nvPr/>
        </p:nvSpPr>
        <p:spPr>
          <a:xfrm>
            <a:off x="6844659" y="758778"/>
            <a:ext cx="4363909" cy="1014038"/>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400" b="1" dirty="0">
                <a:solidFill>
                  <a:schemeClr val="tx1"/>
                </a:solidFill>
              </a:rPr>
              <a:t>서울시 체육시설 공공서비스 예약정보</a:t>
            </a:r>
            <a:endParaRPr lang="en-US" altLang="ko-KR" sz="1400" b="1" dirty="0">
              <a:solidFill>
                <a:schemeClr val="tx1"/>
              </a:solidFill>
            </a:endParaRPr>
          </a:p>
          <a:p>
            <a:pPr algn="ctr"/>
            <a:r>
              <a:rPr lang="ko-KR" altLang="en-US" sz="1400" b="1" dirty="0">
                <a:solidFill>
                  <a:schemeClr val="tx1"/>
                </a:solidFill>
              </a:rPr>
              <a:t>서울시 주요 공원 현황</a:t>
            </a:r>
            <a:endParaRPr lang="en-US" altLang="ko-KR" sz="1400" b="1" dirty="0">
              <a:solidFill>
                <a:schemeClr val="tx1"/>
              </a:solidFill>
            </a:endParaRPr>
          </a:p>
          <a:p>
            <a:pPr algn="ctr"/>
            <a:r>
              <a:rPr lang="ko-KR" altLang="en-US" sz="1400" b="1" dirty="0">
                <a:solidFill>
                  <a:schemeClr val="tx1"/>
                </a:solidFill>
              </a:rPr>
              <a:t>서울 두드림길 정보</a:t>
            </a:r>
            <a:endParaRPr lang="en-US" altLang="ko-KR" sz="1400" b="1" dirty="0">
              <a:solidFill>
                <a:schemeClr val="tx1"/>
              </a:solidFill>
            </a:endParaRPr>
          </a:p>
        </p:txBody>
      </p:sp>
      <p:sp>
        <p:nvSpPr>
          <p:cNvPr id="10" name="TextBox 9">
            <a:extLst>
              <a:ext uri="{FF2B5EF4-FFF2-40B4-BE49-F238E27FC236}">
                <a16:creationId xmlns:a16="http://schemas.microsoft.com/office/drawing/2014/main" id="{33D70DDD-DCD3-4F28-962D-BA0BD6717223}"/>
              </a:ext>
            </a:extLst>
          </p:cNvPr>
          <p:cNvSpPr txBox="1"/>
          <p:nvPr/>
        </p:nvSpPr>
        <p:spPr>
          <a:xfrm>
            <a:off x="8572849" y="326730"/>
            <a:ext cx="1045290" cy="523220"/>
          </a:xfrm>
          <a:prstGeom prst="rect">
            <a:avLst/>
          </a:prstGeom>
          <a:noFill/>
        </p:spPr>
        <p:txBody>
          <a:bodyPr wrap="square" rtlCol="0">
            <a:spAutoFit/>
          </a:bodyPr>
          <a:lstStyle/>
          <a:p>
            <a:r>
              <a:rPr lang="en-US" altLang="ko-KR" sz="2800" dirty="0">
                <a:latin typeface="Arial Black" panose="020B0A04020102020204" pitchFamily="34" charset="0"/>
              </a:rPr>
              <a:t>API</a:t>
            </a:r>
            <a:endParaRPr lang="ko-KR" altLang="en-US" sz="28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서브 메뉴 버튼 클릭 이벤트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87958081"/>
              </p:ext>
            </p:extLst>
          </p:nvPr>
        </p:nvGraphicFramePr>
        <p:xfrm>
          <a:off x="6600056" y="3429000"/>
          <a:ext cx="4536504" cy="2232248"/>
        </p:xfrm>
        <a:graphic>
          <a:graphicData uri="http://schemas.openxmlformats.org/drawingml/2006/table">
            <a:tbl>
              <a:tblPr firstRow="1" bandRow="1">
                <a:tableStyleId>{5C22544A-7EE6-4342-B048-85BDC9FD1C3A}</a:tableStyleId>
              </a:tblPr>
              <a:tblGrid>
                <a:gridCol w="540535">
                  <a:extLst>
                    <a:ext uri="{9D8B030D-6E8A-4147-A177-3AD203B41FA5}">
                      <a16:colId xmlns:a16="http://schemas.microsoft.com/office/drawing/2014/main" val="74772085"/>
                    </a:ext>
                  </a:extLst>
                </a:gridCol>
                <a:gridCol w="3995969">
                  <a:extLst>
                    <a:ext uri="{9D8B030D-6E8A-4147-A177-3AD203B41FA5}">
                      <a16:colId xmlns:a16="http://schemas.microsoft.com/office/drawing/2014/main" val="2572474025"/>
                    </a:ext>
                  </a:extLst>
                </a:gridCol>
              </a:tblGrid>
              <a:tr h="287193">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72405">
                <a:tc gridSpan="2">
                  <a:txBody>
                    <a:bodyPr/>
                    <a:lstStyle/>
                    <a:p>
                      <a:pPr marL="171450" marR="0" lvl="0" indent="-17145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서브 메뉴 버튼</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57550">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날씨 정보를 알려주는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57550">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대기 정보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57550">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홈페이지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5520" y="521429"/>
            <a:ext cx="3131931" cy="5931907"/>
          </a:xfrm>
          <a:prstGeom prst="rect">
            <a:avLst/>
          </a:prstGeom>
          <a:ln/>
        </p:spPr>
        <p:style>
          <a:lnRef idx="3">
            <a:schemeClr val="lt1"/>
          </a:lnRef>
          <a:fillRef idx="1">
            <a:schemeClr val="accent2"/>
          </a:fillRef>
          <a:effectRef idx="1">
            <a:schemeClr val="accent2"/>
          </a:effectRef>
          <a:fontRef idx="minor">
            <a:schemeClr val="lt1"/>
          </a:fontRef>
        </p:style>
      </p:pic>
      <p:sp>
        <p:nvSpPr>
          <p:cNvPr id="2" name="TextBox 1">
            <a:extLst>
              <a:ext uri="{FF2B5EF4-FFF2-40B4-BE49-F238E27FC236}">
                <a16:creationId xmlns:a16="http://schemas.microsoft.com/office/drawing/2014/main" id="{4C788FE7-E738-4927-AF2B-B2D82DDCDA6F}"/>
              </a:ext>
            </a:extLst>
          </p:cNvPr>
          <p:cNvSpPr txBox="1"/>
          <p:nvPr/>
        </p:nvSpPr>
        <p:spPr>
          <a:xfrm>
            <a:off x="1955123"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7D0073C-B2A9-4B58-8931-E306CF6A6342}"/>
              </a:ext>
            </a:extLst>
          </p:cNvPr>
          <p:cNvSpPr txBox="1"/>
          <p:nvPr/>
        </p:nvSpPr>
        <p:spPr>
          <a:xfrm>
            <a:off x="1955123" y="39182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16C5F51C-B0ED-4652-8D0A-C272248E8C0A}"/>
              </a:ext>
            </a:extLst>
          </p:cNvPr>
          <p:cNvSpPr txBox="1"/>
          <p:nvPr/>
        </p:nvSpPr>
        <p:spPr>
          <a:xfrm>
            <a:off x="1955123" y="3275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15FEE625-8760-4650-8256-58F3B4CB8A41}"/>
              </a:ext>
            </a:extLst>
          </p:cNvPr>
          <p:cNvSpPr/>
          <p:nvPr/>
        </p:nvSpPr>
        <p:spPr>
          <a:xfrm>
            <a:off x="6600056" y="1190826"/>
            <a:ext cx="4363909" cy="15901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a:p>
            <a:pPr algn="ctr"/>
            <a:r>
              <a:rPr lang="ko-KR" altLang="en-US" sz="1600" b="1" dirty="0">
                <a:solidFill>
                  <a:schemeClr val="tx1"/>
                </a:solidFill>
              </a:rPr>
              <a:t>서울시 일별 평균 대기오염도 정보</a:t>
            </a:r>
            <a:endParaRPr lang="en-US" altLang="ko-KR" sz="1600" b="1" dirty="0">
              <a:solidFill>
                <a:schemeClr val="tx1"/>
              </a:solidFill>
            </a:endParaRPr>
          </a:p>
          <a:p>
            <a:pPr algn="ctr"/>
            <a:r>
              <a:rPr lang="en-US" altLang="ko-KR" sz="1600" b="1" dirty="0" err="1">
                <a:solidFill>
                  <a:schemeClr val="tx1"/>
                </a:solidFill>
              </a:rPr>
              <a:t>openweather</a:t>
            </a:r>
            <a:endParaRPr lang="en-US" altLang="ko-KR" sz="1600" b="1" dirty="0">
              <a:solidFill>
                <a:schemeClr val="tx1"/>
              </a:solidFill>
            </a:endParaRPr>
          </a:p>
        </p:txBody>
      </p:sp>
      <p:sp>
        <p:nvSpPr>
          <p:cNvPr id="11" name="TextBox 10">
            <a:extLst>
              <a:ext uri="{FF2B5EF4-FFF2-40B4-BE49-F238E27FC236}">
                <a16:creationId xmlns:a16="http://schemas.microsoft.com/office/drawing/2014/main" id="{2EDE40DB-1BB7-4D62-814D-3C1AA634B489}"/>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389674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대기 정보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39244624"/>
              </p:ext>
            </p:extLst>
          </p:nvPr>
        </p:nvGraphicFramePr>
        <p:xfrm>
          <a:off x="6528048" y="2780928"/>
          <a:ext cx="4896544" cy="2978735"/>
        </p:xfrm>
        <a:graphic>
          <a:graphicData uri="http://schemas.openxmlformats.org/drawingml/2006/table">
            <a:tbl>
              <a:tblPr firstRow="1" bandRow="1">
                <a:tableStyleId>{5C22544A-7EE6-4342-B048-85BDC9FD1C3A}</a:tableStyleId>
              </a:tblPr>
              <a:tblGrid>
                <a:gridCol w="583434">
                  <a:extLst>
                    <a:ext uri="{9D8B030D-6E8A-4147-A177-3AD203B41FA5}">
                      <a16:colId xmlns:a16="http://schemas.microsoft.com/office/drawing/2014/main" val="74772085"/>
                    </a:ext>
                  </a:extLst>
                </a:gridCol>
                <a:gridCol w="431311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현재 대기 정보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하루 평균 대기 오염도 상태를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하루 대기 오염도 상태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상세한 대기정보를 표로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대기정보를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대기정보 지수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123147">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34564" y="404664"/>
            <a:ext cx="3205146" cy="621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847526" y="144441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949506" y="400984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1459197" y="268423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5447928" y="52220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1065383" y="53760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a:off x="2144508" y="1598300"/>
            <a:ext cx="495106" cy="10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a:off x="1174330" y="4196326"/>
            <a:ext cx="571686" cy="7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cxnSpLocks/>
          </p:cNvCxnSpPr>
          <p:nvPr/>
        </p:nvCxnSpPr>
        <p:spPr>
          <a:xfrm flipH="1">
            <a:off x="4939710" y="5368975"/>
            <a:ext cx="5760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FECB0A2-DF49-4651-83E6-21DC0A9943C7}"/>
              </a:ext>
            </a:extLst>
          </p:cNvPr>
          <p:cNvSpPr txBox="1"/>
          <p:nvPr/>
        </p:nvSpPr>
        <p:spPr>
          <a:xfrm>
            <a:off x="4795694" y="587932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14" name="직선 화살표 연결선 13">
            <a:extLst>
              <a:ext uri="{FF2B5EF4-FFF2-40B4-BE49-F238E27FC236}">
                <a16:creationId xmlns:a16="http://schemas.microsoft.com/office/drawing/2014/main" id="{19B45D84-7017-4725-AB5A-97C0D9D1D2F6}"/>
              </a:ext>
            </a:extLst>
          </p:cNvPr>
          <p:cNvCxnSpPr>
            <a:stCxn id="23" idx="3"/>
          </p:cNvCxnSpPr>
          <p:nvPr/>
        </p:nvCxnSpPr>
        <p:spPr>
          <a:xfrm>
            <a:off x="1353415" y="5529932"/>
            <a:ext cx="381149" cy="59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ACA4CF0B-7817-4D87-908D-5F28BCFAC7BF}"/>
              </a:ext>
            </a:extLst>
          </p:cNvPr>
          <p:cNvSpPr/>
          <p:nvPr/>
        </p:nvSpPr>
        <p:spPr>
          <a:xfrm>
            <a:off x="6600056" y="1190826"/>
            <a:ext cx="4363909" cy="108604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일별 평균 대기오염도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F4E8E6DC-CE78-4F6B-9A31-61E4D225B0F9}"/>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81143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홈페이지 이동 기록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97834760"/>
              </p:ext>
            </p:extLst>
          </p:nvPr>
        </p:nvGraphicFramePr>
        <p:xfrm>
          <a:off x="6384032" y="2996953"/>
          <a:ext cx="4824536" cy="3168351"/>
        </p:xfrm>
        <a:graphic>
          <a:graphicData uri="http://schemas.openxmlformats.org/drawingml/2006/table">
            <a:tbl>
              <a:tblPr firstRow="1" bandRow="1">
                <a:tableStyleId>{5C22544A-7EE6-4342-B048-85BDC9FD1C3A}</a:tableStyleId>
              </a:tblPr>
              <a:tblGrid>
                <a:gridCol w="574855">
                  <a:extLst>
                    <a:ext uri="{9D8B030D-6E8A-4147-A177-3AD203B41FA5}">
                      <a16:colId xmlns:a16="http://schemas.microsoft.com/office/drawing/2014/main" val="74772085"/>
                    </a:ext>
                  </a:extLst>
                </a:gridCol>
                <a:gridCol w="4249681">
                  <a:extLst>
                    <a:ext uri="{9D8B030D-6E8A-4147-A177-3AD203B41FA5}">
                      <a16:colId xmlns:a16="http://schemas.microsoft.com/office/drawing/2014/main" val="2572474025"/>
                    </a:ext>
                  </a:extLst>
                </a:gridCol>
              </a:tblGrid>
              <a:tr h="275328">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36361">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홈페이지 이동 기록 표시</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42777">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42777">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주소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42777">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42777">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홈페이지로 이동한 날짜와 시간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42777">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이동 기록 삭제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42777">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79676" y="476671"/>
            <a:ext cx="3136203" cy="61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775520" y="122637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4655841" y="357301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559496" y="585752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893317" y="596549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5195585" y="10266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5231904" y="45086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1847528" y="6011415"/>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a:off x="4727848" y="1180536"/>
            <a:ext cx="467737" cy="153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flipH="1">
            <a:off x="4772416" y="4662524"/>
            <a:ext cx="4498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사각형: 둥근 모서리 5">
            <a:extLst>
              <a:ext uri="{FF2B5EF4-FFF2-40B4-BE49-F238E27FC236}">
                <a16:creationId xmlns:a16="http://schemas.microsoft.com/office/drawing/2014/main" id="{36A54D49-153D-4C72-8015-7FD824CA8BE3}"/>
              </a:ext>
            </a:extLst>
          </p:cNvPr>
          <p:cNvSpPr/>
          <p:nvPr/>
        </p:nvSpPr>
        <p:spPr>
          <a:xfrm>
            <a:off x="6600056" y="1118818"/>
            <a:ext cx="4363909" cy="15901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9" name="TextBox 8">
            <a:extLst>
              <a:ext uri="{FF2B5EF4-FFF2-40B4-BE49-F238E27FC236}">
                <a16:creationId xmlns:a16="http://schemas.microsoft.com/office/drawing/2014/main" id="{0F6BFCB0-853E-4F33-BA72-9AFE96654DDE}"/>
              </a:ext>
            </a:extLst>
          </p:cNvPr>
          <p:cNvSpPr txBox="1"/>
          <p:nvPr/>
        </p:nvSpPr>
        <p:spPr>
          <a:xfrm>
            <a:off x="8328246" y="620688"/>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270000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날씨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5274066"/>
              </p:ext>
            </p:extLst>
          </p:nvPr>
        </p:nvGraphicFramePr>
        <p:xfrm>
          <a:off x="6456040" y="2780928"/>
          <a:ext cx="5028417" cy="3384377"/>
        </p:xfrm>
        <a:graphic>
          <a:graphicData uri="http://schemas.openxmlformats.org/drawingml/2006/table">
            <a:tbl>
              <a:tblPr firstRow="1" bandRow="1">
                <a:tableStyleId>{5C22544A-7EE6-4342-B048-85BDC9FD1C3A}</a:tableStyleId>
              </a:tblPr>
              <a:tblGrid>
                <a:gridCol w="599147">
                  <a:extLst>
                    <a:ext uri="{9D8B030D-6E8A-4147-A177-3AD203B41FA5}">
                      <a16:colId xmlns:a16="http://schemas.microsoft.com/office/drawing/2014/main" val="74772085"/>
                    </a:ext>
                  </a:extLst>
                </a:gridCol>
                <a:gridCol w="4429270">
                  <a:extLst>
                    <a:ext uri="{9D8B030D-6E8A-4147-A177-3AD203B41FA5}">
                      <a16:colId xmlns:a16="http://schemas.microsoft.com/office/drawing/2014/main" val="2572474025"/>
                    </a:ext>
                  </a:extLst>
                </a:gridCol>
              </a:tblGrid>
              <a:tr h="265388">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06168">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날씨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30403">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30403">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오늘의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30403">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30403">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날짜 별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30403">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날짜 별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30403">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표로 표시한 온도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330403">
                <a:tc>
                  <a:txBody>
                    <a:bodyPr/>
                    <a:lstStyle/>
                    <a:p>
                      <a:pPr algn="ctr" latinLnBrk="1">
                        <a:lnSpc>
                          <a:spcPct val="120000"/>
                        </a:lnSpc>
                      </a:pPr>
                      <a:r>
                        <a:rPr lang="en-US" altLang="ko-KR" sz="1400" b="1"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04143" y="476671"/>
            <a:ext cx="3211738" cy="615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067713" y="70673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2067713" y="264678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4859723" y="155709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011324" y="339929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924891"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5447928" y="42788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1298797" y="543353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flipH="1">
            <a:off x="4211651" y="1710980"/>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5004430" y="4354748"/>
            <a:ext cx="443498" cy="77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a:endCxn id="6148" idx="1"/>
          </p:cNvCxnSpPr>
          <p:nvPr/>
        </p:nvCxnSpPr>
        <p:spPr>
          <a:xfrm>
            <a:off x="1294173" y="3545934"/>
            <a:ext cx="509970" cy="7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14">
            <a:extLst>
              <a:ext uri="{FF2B5EF4-FFF2-40B4-BE49-F238E27FC236}">
                <a16:creationId xmlns:a16="http://schemas.microsoft.com/office/drawing/2014/main" id="{CEE2A45B-7D4E-455C-BA34-04BD3315E882}"/>
              </a:ext>
            </a:extLst>
          </p:cNvPr>
          <p:cNvCxnSpPr>
            <a:stCxn id="24" idx="3"/>
          </p:cNvCxnSpPr>
          <p:nvPr/>
        </p:nvCxnSpPr>
        <p:spPr>
          <a:xfrm>
            <a:off x="1586829" y="5587426"/>
            <a:ext cx="336868" cy="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F2AF3DFE-65BE-4CD9-934E-9D1C96FDF6AD}"/>
              </a:ext>
            </a:extLst>
          </p:cNvPr>
          <p:cNvSpPr/>
          <p:nvPr/>
        </p:nvSpPr>
        <p:spPr>
          <a:xfrm>
            <a:off x="6600056" y="1190826"/>
            <a:ext cx="4363909" cy="108604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b="1" dirty="0" err="1">
                <a:solidFill>
                  <a:schemeClr val="tx1"/>
                </a:solidFill>
              </a:rPr>
              <a:t>openweather</a:t>
            </a:r>
            <a:endParaRPr lang="en-US" altLang="ko-KR" b="1" dirty="0">
              <a:solidFill>
                <a:schemeClr val="tx1"/>
              </a:solidFill>
            </a:endParaRPr>
          </a:p>
        </p:txBody>
      </p:sp>
      <p:sp>
        <p:nvSpPr>
          <p:cNvPr id="10" name="TextBox 9">
            <a:extLst>
              <a:ext uri="{FF2B5EF4-FFF2-40B4-BE49-F238E27FC236}">
                <a16:creationId xmlns:a16="http://schemas.microsoft.com/office/drawing/2014/main" id="{94744A5F-FAEF-435B-8330-C0C678232FB4}"/>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211361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dirty="0"/>
              <a:t>Public Sports</a:t>
            </a:r>
            <a:endParaRPr lang="ko-KR" altLang="en-US" dirty="0"/>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793327250"/>
              </p:ext>
            </p:extLst>
          </p:nvPr>
        </p:nvGraphicFramePr>
        <p:xfrm>
          <a:off x="983432" y="1127098"/>
          <a:ext cx="10513168" cy="5974310"/>
        </p:xfrm>
        <a:graphic>
          <a:graphicData uri="http://schemas.openxmlformats.org/drawingml/2006/table">
            <a:tbl>
              <a:tblPr>
                <a:tableStyleId>{5C22544A-7EE6-4342-B048-85BDC9FD1C3A}</a:tableStyleId>
              </a:tblPr>
              <a:tblGrid>
                <a:gridCol w="1414538">
                  <a:extLst>
                    <a:ext uri="{9D8B030D-6E8A-4147-A177-3AD203B41FA5}">
                      <a16:colId xmlns:a16="http://schemas.microsoft.com/office/drawing/2014/main" val="20000"/>
                    </a:ext>
                  </a:extLst>
                </a:gridCol>
                <a:gridCol w="9098630">
                  <a:extLst>
                    <a:ext uri="{9D8B030D-6E8A-4147-A177-3AD203B41FA5}">
                      <a16:colId xmlns:a16="http://schemas.microsoft.com/office/drawing/2014/main" val="20005"/>
                    </a:ext>
                  </a:extLst>
                </a:gridCol>
              </a:tblGrid>
              <a:tr h="273375">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06195">
                <a:tc>
                  <a:txBody>
                    <a:bodyPr/>
                    <a:lstStyle/>
                    <a:p>
                      <a:pPr algn="ctr" latinLnBrk="1">
                        <a:lnSpc>
                          <a:spcPct val="120000"/>
                        </a:lnSpc>
                      </a:pPr>
                      <a:r>
                        <a:rPr lang="ko-KR" altLang="en-US" sz="11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b="0" i="0" kern="1200" dirty="0">
                          <a:solidFill>
                            <a:schemeClr val="dk1"/>
                          </a:solidFill>
                          <a:effectLst/>
                          <a:latin typeface="+mn-lt"/>
                          <a:ea typeface="+mn-ea"/>
                          <a:cs typeface="+mn-cs"/>
                        </a:rPr>
                        <a:t>서울시와 </a:t>
                      </a:r>
                      <a:r>
                        <a:rPr lang="en-US" altLang="ko-KR" sz="1100" b="0" i="0" kern="1200" dirty="0">
                          <a:solidFill>
                            <a:schemeClr val="dk1"/>
                          </a:solidFill>
                          <a:effectLst/>
                          <a:latin typeface="+mn-lt"/>
                          <a:ea typeface="+mn-ea"/>
                          <a:cs typeface="+mn-cs"/>
                        </a:rPr>
                        <a:t>ICT</a:t>
                      </a:r>
                      <a:r>
                        <a:rPr lang="ko-KR" altLang="en-US" sz="1100" b="0" i="0" kern="1200" dirty="0">
                          <a:solidFill>
                            <a:schemeClr val="dk1"/>
                          </a:solidFill>
                          <a:effectLst/>
                          <a:latin typeface="+mn-lt"/>
                          <a:ea typeface="+mn-ea"/>
                          <a:cs typeface="+mn-cs"/>
                        </a:rPr>
                        <a:t>콤플렉스가 함께하는 </a:t>
                      </a:r>
                      <a:r>
                        <a:rPr lang="en-US" altLang="ko-KR" sz="1100" b="0" i="0" kern="1200" dirty="0">
                          <a:solidFill>
                            <a:schemeClr val="dk1"/>
                          </a:solidFill>
                          <a:effectLst/>
                          <a:latin typeface="+mn-lt"/>
                          <a:ea typeface="+mn-ea"/>
                          <a:cs typeface="+mn-cs"/>
                        </a:rPr>
                        <a:t>2020 ICT</a:t>
                      </a:r>
                      <a:r>
                        <a:rPr lang="ko-KR" altLang="en-US" sz="1100" b="0" i="0" kern="1200" dirty="0">
                          <a:solidFill>
                            <a:schemeClr val="dk1"/>
                          </a:solidFill>
                          <a:effectLst/>
                          <a:latin typeface="+mn-lt"/>
                          <a:ea typeface="+mn-ea"/>
                          <a:cs typeface="+mn-cs"/>
                        </a:rPr>
                        <a:t>콕 </a:t>
                      </a:r>
                      <a:r>
                        <a:rPr lang="en-US" altLang="ko-KR" sz="1100" b="0" i="0" kern="1200" dirty="0">
                          <a:solidFill>
                            <a:schemeClr val="dk1"/>
                          </a:solidFill>
                          <a:effectLst/>
                          <a:latin typeface="+mn-lt"/>
                          <a:ea typeface="+mn-ea"/>
                          <a:cs typeface="+mn-cs"/>
                        </a:rPr>
                        <a:t>AI </a:t>
                      </a:r>
                      <a:r>
                        <a:rPr lang="ko-KR" altLang="en-US" sz="1100" b="0" i="0" kern="1200" dirty="0">
                          <a:solidFill>
                            <a:schemeClr val="dk1"/>
                          </a:solidFill>
                          <a:effectLst/>
                          <a:latin typeface="+mn-lt"/>
                          <a:ea typeface="+mn-ea"/>
                          <a:cs typeface="+mn-cs"/>
                        </a:rPr>
                        <a:t>공모전에 참가 하기 위한 서울시 공공데이터를 활용한 어플리케이션</a:t>
                      </a:r>
                      <a:endParaRPr lang="ko-KR" altLang="en-US"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72736">
                <a:tc>
                  <a:txBody>
                    <a:bodyPr/>
                    <a:lstStyle/>
                    <a:p>
                      <a:pPr algn="ctr" latinLnBrk="1">
                        <a:lnSpc>
                          <a:spcPct val="120000"/>
                        </a:lnSpc>
                      </a:pPr>
                      <a:r>
                        <a:rPr lang="ko-KR" altLang="en-US" sz="11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서울시 체육 공공 시설물에 대한 사용자의 편의성과 </a:t>
                      </a:r>
                      <a:r>
                        <a:rPr lang="ko-KR" altLang="en-US" sz="1100" dirty="0" err="1">
                          <a:solidFill>
                            <a:schemeClr val="tx1"/>
                          </a:solidFill>
                          <a:latin typeface="+mn-ea"/>
                          <a:ea typeface="+mn-ea"/>
                        </a:rPr>
                        <a:t>접근성을</a:t>
                      </a:r>
                      <a:r>
                        <a:rPr lang="ko-KR" altLang="en-US" sz="1100" dirty="0">
                          <a:solidFill>
                            <a:schemeClr val="tx1"/>
                          </a:solidFill>
                          <a:latin typeface="+mn-ea"/>
                          <a:ea typeface="+mn-ea"/>
                        </a:rPr>
                        <a:t> 높이기 위한 어플리케이션</a:t>
                      </a: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사용자의 생활체육을 통한 건강증진</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606195">
                <a:tc>
                  <a:txBody>
                    <a:bodyPr/>
                    <a:lstStyle/>
                    <a:p>
                      <a:pPr marL="0" marR="0" lvl="0" indent="0" algn="ctr" defTabSz="914400" rtl="0" eaLnBrk="1" fontAlgn="auto" latinLnBrk="1" hangingPunct="1">
                        <a:lnSpc>
                          <a:spcPct val="120000"/>
                        </a:lnSpc>
                        <a:spcBef>
                          <a:spcPts val="0"/>
                        </a:spcBef>
                        <a:spcAft>
                          <a:spcPts val="0"/>
                        </a:spcAft>
                        <a:buClrTx/>
                        <a:buSzTx/>
                        <a:buFontTx/>
                        <a:buNone/>
                        <a:tabLst/>
                        <a:defRPr/>
                      </a:pPr>
                      <a:r>
                        <a:rPr lang="ko-KR" altLang="en-US" sz="11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테마 별 시설물 검색을 통한 사용자 편리기능</a:t>
                      </a: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체육 공공 시설물을 테마 별로 나누어 </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1672356">
                <a:tc>
                  <a:txBody>
                    <a:bodyPr/>
                    <a:lstStyle/>
                    <a:p>
                      <a:pPr algn="ctr" latinLnBrk="1">
                        <a:lnSpc>
                          <a:spcPct val="120000"/>
                        </a:lnSpc>
                      </a:pPr>
                      <a:r>
                        <a:rPr lang="ko-KR" altLang="en-US" sz="1100" dirty="0">
                          <a:solidFill>
                            <a:schemeClr val="tx1"/>
                          </a:solidFill>
                          <a:latin typeface="+mn-ea"/>
                          <a:ea typeface="+mn-ea"/>
                        </a:rPr>
                        <a:t>사용 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EazeGraph</a:t>
                      </a:r>
                      <a:r>
                        <a:rPr lang="en-US" altLang="ko-KR" sz="1100" dirty="0">
                          <a:solidFill>
                            <a:schemeClr val="tx1"/>
                          </a:solidFill>
                          <a:latin typeface="+mn-ea"/>
                          <a:ea typeface="+mn-ea"/>
                        </a:rPr>
                        <a:t> </a:t>
                      </a:r>
                      <a:r>
                        <a:rPr lang="ko-KR" altLang="en-US" sz="1100" dirty="0">
                          <a:solidFill>
                            <a:schemeClr val="tx1"/>
                          </a:solidFill>
                          <a:latin typeface="+mn-ea"/>
                          <a:ea typeface="+mn-ea"/>
                        </a:rPr>
                        <a:t>라이브러리</a:t>
                      </a: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boommenu</a:t>
                      </a:r>
                      <a:r>
                        <a:rPr lang="en-US" altLang="ko-KR" sz="1100" dirty="0">
                          <a:solidFill>
                            <a:schemeClr val="tx1"/>
                          </a:solidFill>
                          <a:latin typeface="+mn-ea"/>
                          <a:ea typeface="+mn-ea"/>
                        </a:rPr>
                        <a:t> </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Volley</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Glide</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1827172"/>
                  </a:ext>
                </a:extLst>
              </a:tr>
              <a:tr h="1405815">
                <a:tc>
                  <a:txBody>
                    <a:bodyPr/>
                    <a:lstStyle/>
                    <a:p>
                      <a:pPr algn="ctr" latinLnBrk="1">
                        <a:lnSpc>
                          <a:spcPct val="120000"/>
                        </a:lnSpc>
                      </a:pPr>
                      <a:r>
                        <a:rPr lang="ko-KR" altLang="en-US" sz="1100" dirty="0">
                          <a:solidFill>
                            <a:schemeClr val="tx1"/>
                          </a:solidFill>
                          <a:latin typeface="+mn-ea"/>
                          <a:ea typeface="+mn-ea"/>
                        </a:rPr>
                        <a:t>사용 서버</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1100" dirty="0">
                          <a:solidFill>
                            <a:schemeClr val="tx1"/>
                          </a:solidFill>
                          <a:latin typeface="+mn-ea"/>
                          <a:ea typeface="+mn-ea"/>
                        </a:rPr>
                        <a:t>node.js (</a:t>
                      </a:r>
                      <a:r>
                        <a:rPr lang="en-US" altLang="ko-KR" sz="1100" dirty="0" err="1">
                          <a:solidFill>
                            <a:schemeClr val="tx1"/>
                          </a:solidFill>
                          <a:latin typeface="+mn-ea"/>
                          <a:ea typeface="+mn-ea"/>
                        </a:rPr>
                        <a:t>bcryptjs</a:t>
                      </a:r>
                      <a:r>
                        <a:rPr lang="en-US" altLang="ko-KR" sz="1100" dirty="0">
                          <a:solidFill>
                            <a:schemeClr val="tx1"/>
                          </a:solidFill>
                          <a:latin typeface="+mn-ea"/>
                          <a:ea typeface="+mn-ea"/>
                        </a:rPr>
                        <a:t>, </a:t>
                      </a:r>
                      <a:r>
                        <a:rPr lang="en-US" altLang="ko-KR" sz="1100" dirty="0" err="1">
                          <a:solidFill>
                            <a:schemeClr val="tx1"/>
                          </a:solidFill>
                          <a:latin typeface="+mn-ea"/>
                          <a:ea typeface="+mn-ea"/>
                        </a:rPr>
                        <a:t>dotenv</a:t>
                      </a:r>
                      <a:r>
                        <a:rPr lang="en-US" altLang="ko-KR" sz="1100" dirty="0">
                          <a:solidFill>
                            <a:schemeClr val="tx1"/>
                          </a:solidFill>
                          <a:latin typeface="+mn-ea"/>
                          <a:ea typeface="+mn-ea"/>
                        </a:rPr>
                        <a:t>, express, </a:t>
                      </a:r>
                      <a:r>
                        <a:rPr lang="en-US" altLang="ko-KR" sz="1100" dirty="0" err="1">
                          <a:solidFill>
                            <a:schemeClr val="tx1"/>
                          </a:solidFill>
                          <a:latin typeface="+mn-ea"/>
                          <a:ea typeface="+mn-ea"/>
                        </a:rPr>
                        <a:t>jsonwebtoken</a:t>
                      </a:r>
                      <a:r>
                        <a:rPr lang="en-US" altLang="ko-KR" sz="1100" dirty="0">
                          <a:solidFill>
                            <a:schemeClr val="tx1"/>
                          </a:solidFill>
                          <a:latin typeface="+mn-ea"/>
                          <a:ea typeface="+mn-ea"/>
                        </a:rPr>
                        <a:t>, mysql2, proj4, validator, </a:t>
                      </a:r>
                      <a:r>
                        <a:rPr lang="en-US" altLang="ko-KR" sz="1100" dirty="0" err="1">
                          <a:solidFill>
                            <a:schemeClr val="tx1"/>
                          </a:solidFill>
                          <a:latin typeface="+mn-ea"/>
                          <a:ea typeface="+mn-ea"/>
                        </a:rPr>
                        <a:t>nodemon</a:t>
                      </a:r>
                      <a:r>
                        <a:rPr lang="en-US" altLang="ko-KR" sz="11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Aws ec2</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Elastic Beanstalk</a:t>
                      </a: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CodePipeline</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4171527082"/>
                  </a:ext>
                </a:extLst>
              </a:tr>
              <a:tr h="268819">
                <a:tc gridSpan="2">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6981493"/>
                  </a:ext>
                </a:extLst>
              </a:tr>
              <a:tr h="268819">
                <a:tc gridSpan="2">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1001361566"/>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4F4EE-70BB-4F49-9809-A114F85B3337}"/>
              </a:ext>
            </a:extLst>
          </p:cNvPr>
          <p:cNvSpPr>
            <a:spLocks noGrp="1"/>
          </p:cNvSpPr>
          <p:nvPr>
            <p:ph type="title"/>
          </p:nvPr>
        </p:nvSpPr>
        <p:spPr/>
        <p:txBody>
          <a:bodyPr/>
          <a:lstStyle/>
          <a:p>
            <a:r>
              <a:rPr lang="ko-KR" altLang="en-US" dirty="0"/>
              <a:t>앱 실행 동영상</a:t>
            </a:r>
          </a:p>
        </p:txBody>
      </p:sp>
      <p:pic>
        <p:nvPicPr>
          <p:cNvPr id="3" name="KakaoTalk_20200823_172243577">
            <a:hlinkClick r:id="" action="ppaction://media"/>
            <a:extLst>
              <a:ext uri="{FF2B5EF4-FFF2-40B4-BE49-F238E27FC236}">
                <a16:creationId xmlns:a16="http://schemas.microsoft.com/office/drawing/2014/main" id="{19D9DA3A-5E8A-4A09-97B4-B9286010B7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7768" y="983082"/>
            <a:ext cx="3168352" cy="5758286"/>
          </a:xfrm>
          <a:prstGeom prst="rect">
            <a:avLst/>
          </a:prstGeom>
        </p:spPr>
      </p:pic>
    </p:spTree>
    <p:extLst>
      <p:ext uri="{BB962C8B-B14F-4D97-AF65-F5344CB8AC3E}">
        <p14:creationId xmlns:p14="http://schemas.microsoft.com/office/powerpoint/2010/main" val="134794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graphicFrame>
        <p:nvGraphicFramePr>
          <p:cNvPr id="62" name="표 61">
            <a:extLst>
              <a:ext uri="{FF2B5EF4-FFF2-40B4-BE49-F238E27FC236}">
                <a16:creationId xmlns:a16="http://schemas.microsoft.com/office/drawing/2014/main" id="{51EB1D73-1242-4138-A1F6-92E818D630EB}"/>
              </a:ext>
            </a:extLst>
          </p:cNvPr>
          <p:cNvGraphicFramePr>
            <a:graphicFrameLocks noGrp="1"/>
          </p:cNvGraphicFramePr>
          <p:nvPr>
            <p:extLst>
              <p:ext uri="{D42A27DB-BD31-4B8C-83A1-F6EECF244321}">
                <p14:modId xmlns:p14="http://schemas.microsoft.com/office/powerpoint/2010/main" val="4206242550"/>
              </p:ext>
            </p:extLst>
          </p:nvPr>
        </p:nvGraphicFramePr>
        <p:xfrm>
          <a:off x="6888088" y="1700808"/>
          <a:ext cx="4680520" cy="3312368"/>
        </p:xfrm>
        <a:graphic>
          <a:graphicData uri="http://schemas.openxmlformats.org/drawingml/2006/table">
            <a:tbl>
              <a:tblPr firstRow="1" bandRow="1">
                <a:tableStyleId>{5C22544A-7EE6-4342-B048-85BDC9FD1C3A}</a:tableStyleId>
              </a:tblPr>
              <a:tblGrid>
                <a:gridCol w="557694">
                  <a:extLst>
                    <a:ext uri="{9D8B030D-6E8A-4147-A177-3AD203B41FA5}">
                      <a16:colId xmlns:a16="http://schemas.microsoft.com/office/drawing/2014/main" val="74772085"/>
                    </a:ext>
                  </a:extLst>
                </a:gridCol>
                <a:gridCol w="4122826">
                  <a:extLst>
                    <a:ext uri="{9D8B030D-6E8A-4147-A177-3AD203B41FA5}">
                      <a16:colId xmlns:a16="http://schemas.microsoft.com/office/drawing/2014/main" val="2572474025"/>
                    </a:ext>
                  </a:extLst>
                </a:gridCol>
              </a:tblGrid>
              <a:tr h="35111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066563">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홈 화면 표시 </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 클릭 시 해당 테마로 이동</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583891">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각각의 테마에 맞는 시설물</a:t>
                      </a:r>
                      <a:r>
                        <a:rPr kumimoji="1" lang="ko-KR" altLang="en-US" sz="1400" b="1" baseline="0" dirty="0">
                          <a:solidFill>
                            <a:schemeClr val="tx1"/>
                          </a:solidFill>
                          <a:latin typeface="+mn-ea"/>
                        </a:rPr>
                        <a:t> 리스트를</a:t>
                      </a:r>
                      <a:r>
                        <a:rPr kumimoji="1" lang="ko-KR" altLang="en-US" sz="1400" b="1" dirty="0">
                          <a:solidFill>
                            <a:schemeClr val="tx1"/>
                          </a:solidFill>
                          <a:latin typeface="+mn-ea"/>
                        </a:rPr>
                        <a:t> 보여주는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27701">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현재 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27701">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검색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27701">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즐겨찾기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27701">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pic>
        <p:nvPicPr>
          <p:cNvPr id="64" name="Picture 3">
            <a:extLst>
              <a:ext uri="{FF2B5EF4-FFF2-40B4-BE49-F238E27FC236}">
                <a16:creationId xmlns:a16="http://schemas.microsoft.com/office/drawing/2014/main" id="{A47F5676-9CBB-4611-B37C-A2F6EA841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38455" y="476672"/>
            <a:ext cx="3272190" cy="6192688"/>
          </a:xfrm>
          <a:prstGeom prst="rect">
            <a:avLst/>
          </a:prstGeom>
          <a:ln/>
        </p:spPr>
        <p:style>
          <a:lnRef idx="3">
            <a:schemeClr val="lt1"/>
          </a:lnRef>
          <a:fillRef idx="1">
            <a:schemeClr val="accent2"/>
          </a:fillRef>
          <a:effectRef idx="1">
            <a:schemeClr val="accent2"/>
          </a:effectRef>
          <a:fontRef idx="minor">
            <a:schemeClr val="lt1"/>
          </a:fontRef>
        </p:style>
      </p:pic>
      <p:sp>
        <p:nvSpPr>
          <p:cNvPr id="66" name="TextBox 65">
            <a:extLst>
              <a:ext uri="{FF2B5EF4-FFF2-40B4-BE49-F238E27FC236}">
                <a16:creationId xmlns:a16="http://schemas.microsoft.com/office/drawing/2014/main" id="{3A914D97-D259-42CB-95DC-2EDE83D327D9}"/>
              </a:ext>
            </a:extLst>
          </p:cNvPr>
          <p:cNvSpPr txBox="1"/>
          <p:nvPr/>
        </p:nvSpPr>
        <p:spPr>
          <a:xfrm>
            <a:off x="1815180" y="19168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68" name="TextBox 67">
            <a:extLst>
              <a:ext uri="{FF2B5EF4-FFF2-40B4-BE49-F238E27FC236}">
                <a16:creationId xmlns:a16="http://schemas.microsoft.com/office/drawing/2014/main" id="{3EE33CCB-0804-45E9-A7ED-06411E467BB0}"/>
              </a:ext>
            </a:extLst>
          </p:cNvPr>
          <p:cNvSpPr txBox="1"/>
          <p:nvPr/>
        </p:nvSpPr>
        <p:spPr>
          <a:xfrm>
            <a:off x="3125308" y="60735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70" name="TextBox 69">
            <a:extLst>
              <a:ext uri="{FF2B5EF4-FFF2-40B4-BE49-F238E27FC236}">
                <a16:creationId xmlns:a16="http://schemas.microsoft.com/office/drawing/2014/main" id="{F3090FB1-04ED-4DE9-9403-AFF4DED729B0}"/>
              </a:ext>
            </a:extLst>
          </p:cNvPr>
          <p:cNvSpPr txBox="1"/>
          <p:nvPr/>
        </p:nvSpPr>
        <p:spPr>
          <a:xfrm>
            <a:off x="1901172" y="614555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72" name="TextBox 71">
            <a:extLst>
              <a:ext uri="{FF2B5EF4-FFF2-40B4-BE49-F238E27FC236}">
                <a16:creationId xmlns:a16="http://schemas.microsoft.com/office/drawing/2014/main" id="{7F97B5D4-ED43-4181-B15A-7E9FACCE1FB0}"/>
              </a:ext>
            </a:extLst>
          </p:cNvPr>
          <p:cNvSpPr txBox="1"/>
          <p:nvPr/>
        </p:nvSpPr>
        <p:spPr>
          <a:xfrm>
            <a:off x="4336895"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74" name="TextBox 73">
            <a:extLst>
              <a:ext uri="{FF2B5EF4-FFF2-40B4-BE49-F238E27FC236}">
                <a16:creationId xmlns:a16="http://schemas.microsoft.com/office/drawing/2014/main" id="{586BE3CA-CDF9-41D6-BAF7-B025A0ED4D15}"/>
              </a:ext>
            </a:extLst>
          </p:cNvPr>
          <p:cNvSpPr txBox="1"/>
          <p:nvPr/>
        </p:nvSpPr>
        <p:spPr>
          <a:xfrm>
            <a:off x="5159896" y="55172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Tree>
    <p:extLst>
      <p:ext uri="{BB962C8B-B14F-4D97-AF65-F5344CB8AC3E}">
        <p14:creationId xmlns:p14="http://schemas.microsoft.com/office/powerpoint/2010/main" val="375987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스포츠</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58" name="사각형: 둥근 모서리 57">
            <a:extLst>
              <a:ext uri="{FF2B5EF4-FFF2-40B4-BE49-F238E27FC236}">
                <a16:creationId xmlns:a16="http://schemas.microsoft.com/office/drawing/2014/main" id="{3B56677D-BCBD-4FBB-AB19-0717388C8C23}"/>
              </a:ext>
            </a:extLst>
          </p:cNvPr>
          <p:cNvSpPr/>
          <p:nvPr/>
        </p:nvSpPr>
        <p:spPr>
          <a:xfrm>
            <a:off x="7104112" y="1105036"/>
            <a:ext cx="4248472" cy="95581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 정보</a:t>
            </a:r>
            <a:endParaRPr lang="ko-KR" altLang="en-US" sz="1600" dirty="0">
              <a:solidFill>
                <a:schemeClr val="tx1"/>
              </a:solidFill>
            </a:endParaRPr>
          </a:p>
        </p:txBody>
      </p:sp>
      <p:sp>
        <p:nvSpPr>
          <p:cNvPr id="61" name="TextBox 60">
            <a:extLst>
              <a:ext uri="{FF2B5EF4-FFF2-40B4-BE49-F238E27FC236}">
                <a16:creationId xmlns:a16="http://schemas.microsoft.com/office/drawing/2014/main" id="{C5C4EEE8-F992-4EAA-A07F-B5F486AED191}"/>
              </a:ext>
            </a:extLst>
          </p:cNvPr>
          <p:cNvSpPr txBox="1"/>
          <p:nvPr/>
        </p:nvSpPr>
        <p:spPr>
          <a:xfrm>
            <a:off x="8780143" y="629393"/>
            <a:ext cx="1133717"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graphicFrame>
        <p:nvGraphicFramePr>
          <p:cNvPr id="81" name="표 80">
            <a:extLst>
              <a:ext uri="{FF2B5EF4-FFF2-40B4-BE49-F238E27FC236}">
                <a16:creationId xmlns:a16="http://schemas.microsoft.com/office/drawing/2014/main" id="{B065A8DC-7DC9-41B2-8FB5-1AEA1DCAA07B}"/>
              </a:ext>
            </a:extLst>
          </p:cNvPr>
          <p:cNvGraphicFramePr>
            <a:graphicFrameLocks noGrp="1"/>
          </p:cNvGraphicFramePr>
          <p:nvPr>
            <p:extLst>
              <p:ext uri="{D42A27DB-BD31-4B8C-83A1-F6EECF244321}">
                <p14:modId xmlns:p14="http://schemas.microsoft.com/office/powerpoint/2010/main" val="686716249"/>
              </p:ext>
            </p:extLst>
          </p:nvPr>
        </p:nvGraphicFramePr>
        <p:xfrm>
          <a:off x="6909373" y="2580268"/>
          <a:ext cx="4875259" cy="4124235"/>
        </p:xfrm>
        <a:graphic>
          <a:graphicData uri="http://schemas.openxmlformats.org/drawingml/2006/table">
            <a:tbl>
              <a:tblPr firstRow="1" bandRow="1">
                <a:tableStyleId>{5C22544A-7EE6-4342-B048-85BDC9FD1C3A}</a:tableStyleId>
              </a:tblPr>
              <a:tblGrid>
                <a:gridCol w="580899">
                  <a:extLst>
                    <a:ext uri="{9D8B030D-6E8A-4147-A177-3AD203B41FA5}">
                      <a16:colId xmlns:a16="http://schemas.microsoft.com/office/drawing/2014/main" val="74772085"/>
                    </a:ext>
                  </a:extLst>
                </a:gridCol>
                <a:gridCol w="4294360">
                  <a:extLst>
                    <a:ext uri="{9D8B030D-6E8A-4147-A177-3AD203B41FA5}">
                      <a16:colId xmlns:a16="http://schemas.microsoft.com/office/drawing/2014/main" val="2572474025"/>
                    </a:ext>
                  </a:extLst>
                </a:gridCol>
              </a:tblGrid>
              <a:tr h="303111">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92075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1400" b="0" dirty="0">
                          <a:solidFill>
                            <a:schemeClr val="tx1"/>
                          </a:solidFill>
                          <a:latin typeface="+mn-ea"/>
                          <a:ea typeface="+mn-ea"/>
                          <a:sym typeface="맑은 고딕"/>
                        </a:rPr>
                        <a:t>   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8290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290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8290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8290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8290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이용의 유료</a:t>
                      </a:r>
                      <a:r>
                        <a:rPr lang="en-US" altLang="ko-KR" sz="1400" b="1" dirty="0">
                          <a:latin typeface="+mn-ea"/>
                          <a:ea typeface="+mn-ea"/>
                        </a:rPr>
                        <a:t>/</a:t>
                      </a:r>
                      <a:r>
                        <a:rPr lang="ko-KR" altLang="en-US" sz="1400" b="1"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8290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8290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8290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8290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pic>
        <p:nvPicPr>
          <p:cNvPr id="82" name="Picture 2">
            <a:extLst>
              <a:ext uri="{FF2B5EF4-FFF2-40B4-BE49-F238E27FC236}">
                <a16:creationId xmlns:a16="http://schemas.microsoft.com/office/drawing/2014/main" id="{252446CE-D542-4F1C-B2C8-8AC3E64DA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775520" y="548680"/>
            <a:ext cx="320487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Box 82">
            <a:extLst>
              <a:ext uri="{FF2B5EF4-FFF2-40B4-BE49-F238E27FC236}">
                <a16:creationId xmlns:a16="http://schemas.microsoft.com/office/drawing/2014/main" id="{14435B11-63F4-44D0-A63D-783FB3DF0B4A}"/>
              </a:ext>
            </a:extLst>
          </p:cNvPr>
          <p:cNvSpPr txBox="1"/>
          <p:nvPr/>
        </p:nvSpPr>
        <p:spPr>
          <a:xfrm>
            <a:off x="1487488" y="6729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84" name="TextBox 83">
            <a:extLst>
              <a:ext uri="{FF2B5EF4-FFF2-40B4-BE49-F238E27FC236}">
                <a16:creationId xmlns:a16="http://schemas.microsoft.com/office/drawing/2014/main" id="{69B3DAC4-3611-41A8-BFA6-27CB8A20D528}"/>
              </a:ext>
            </a:extLst>
          </p:cNvPr>
          <p:cNvSpPr txBox="1"/>
          <p:nvPr/>
        </p:nvSpPr>
        <p:spPr>
          <a:xfrm>
            <a:off x="1343472" y="21851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85" name="TextBox 84">
            <a:extLst>
              <a:ext uri="{FF2B5EF4-FFF2-40B4-BE49-F238E27FC236}">
                <a16:creationId xmlns:a16="http://schemas.microsoft.com/office/drawing/2014/main" id="{CABF345A-02DB-43A6-95FE-B8C03FFCA54E}"/>
              </a:ext>
            </a:extLst>
          </p:cNvPr>
          <p:cNvSpPr txBox="1"/>
          <p:nvPr/>
        </p:nvSpPr>
        <p:spPr>
          <a:xfrm>
            <a:off x="4743083" y="119675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86" name="TextBox 85">
            <a:extLst>
              <a:ext uri="{FF2B5EF4-FFF2-40B4-BE49-F238E27FC236}">
                <a16:creationId xmlns:a16="http://schemas.microsoft.com/office/drawing/2014/main" id="{CDB6D1FC-7BE9-4071-9414-137BE4B66C61}"/>
              </a:ext>
            </a:extLst>
          </p:cNvPr>
          <p:cNvSpPr txBox="1"/>
          <p:nvPr/>
        </p:nvSpPr>
        <p:spPr>
          <a:xfrm>
            <a:off x="3719736" y="268917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87" name="TextBox 86">
            <a:extLst>
              <a:ext uri="{FF2B5EF4-FFF2-40B4-BE49-F238E27FC236}">
                <a16:creationId xmlns:a16="http://schemas.microsoft.com/office/drawing/2014/main" id="{66E8025E-6E4E-4F84-8934-9985653BC0C0}"/>
              </a:ext>
            </a:extLst>
          </p:cNvPr>
          <p:cNvSpPr txBox="1"/>
          <p:nvPr/>
        </p:nvSpPr>
        <p:spPr>
          <a:xfrm>
            <a:off x="1199456" y="44371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88" name="TextBox 87">
            <a:extLst>
              <a:ext uri="{FF2B5EF4-FFF2-40B4-BE49-F238E27FC236}">
                <a16:creationId xmlns:a16="http://schemas.microsoft.com/office/drawing/2014/main" id="{A0875137-047C-46FE-B555-26BE561A395F}"/>
              </a:ext>
            </a:extLst>
          </p:cNvPr>
          <p:cNvSpPr txBox="1"/>
          <p:nvPr/>
        </p:nvSpPr>
        <p:spPr>
          <a:xfrm>
            <a:off x="2999656" y="466300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89" name="TextBox 88">
            <a:extLst>
              <a:ext uri="{FF2B5EF4-FFF2-40B4-BE49-F238E27FC236}">
                <a16:creationId xmlns:a16="http://schemas.microsoft.com/office/drawing/2014/main" id="{0F5618E8-9144-4623-A524-C5DB42B7013F}"/>
              </a:ext>
            </a:extLst>
          </p:cNvPr>
          <p:cNvSpPr txBox="1"/>
          <p:nvPr/>
        </p:nvSpPr>
        <p:spPr>
          <a:xfrm>
            <a:off x="5447928" y="435523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90" name="TextBox 89">
            <a:extLst>
              <a:ext uri="{FF2B5EF4-FFF2-40B4-BE49-F238E27FC236}">
                <a16:creationId xmlns:a16="http://schemas.microsoft.com/office/drawing/2014/main" id="{9EF281DD-2DF3-43F0-98C0-68D1783C0839}"/>
              </a:ext>
            </a:extLst>
          </p:cNvPr>
          <p:cNvSpPr txBox="1"/>
          <p:nvPr/>
        </p:nvSpPr>
        <p:spPr>
          <a:xfrm>
            <a:off x="5447928" y="198367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91" name="TextBox 90">
            <a:extLst>
              <a:ext uri="{FF2B5EF4-FFF2-40B4-BE49-F238E27FC236}">
                <a16:creationId xmlns:a16="http://schemas.microsoft.com/office/drawing/2014/main" id="{2D5B6CE5-1477-4680-B610-2F4D217B29A4}"/>
              </a:ext>
            </a:extLst>
          </p:cNvPr>
          <p:cNvSpPr txBox="1"/>
          <p:nvPr/>
        </p:nvSpPr>
        <p:spPr>
          <a:xfrm>
            <a:off x="4875205"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92" name="직선 화살표 연결선 91">
            <a:extLst>
              <a:ext uri="{FF2B5EF4-FFF2-40B4-BE49-F238E27FC236}">
                <a16:creationId xmlns:a16="http://schemas.microsoft.com/office/drawing/2014/main" id="{2A23AE54-E199-4A3D-861B-A78E4C69DB71}"/>
              </a:ext>
            </a:extLst>
          </p:cNvPr>
          <p:cNvCxnSpPr>
            <a:stCxn id="84" idx="3"/>
          </p:cNvCxnSpPr>
          <p:nvPr/>
        </p:nvCxnSpPr>
        <p:spPr>
          <a:xfrm flipV="1">
            <a:off x="1631504" y="233900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직선 화살표 연결선 92">
            <a:extLst>
              <a:ext uri="{FF2B5EF4-FFF2-40B4-BE49-F238E27FC236}">
                <a16:creationId xmlns:a16="http://schemas.microsoft.com/office/drawing/2014/main" id="{B6B3F317-EB9C-4862-9164-02F9D39D7313}"/>
              </a:ext>
            </a:extLst>
          </p:cNvPr>
          <p:cNvCxnSpPr>
            <a:stCxn id="90" idx="1"/>
          </p:cNvCxnSpPr>
          <p:nvPr/>
        </p:nvCxnSpPr>
        <p:spPr>
          <a:xfrm flipH="1" flipV="1">
            <a:off x="4927799" y="2060848"/>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직선 화살표 연결선 93">
            <a:extLst>
              <a:ext uri="{FF2B5EF4-FFF2-40B4-BE49-F238E27FC236}">
                <a16:creationId xmlns:a16="http://schemas.microsoft.com/office/drawing/2014/main" id="{5560DF94-1443-4CEE-BD3D-7CF7FFEF2C90}"/>
              </a:ext>
            </a:extLst>
          </p:cNvPr>
          <p:cNvCxnSpPr>
            <a:stCxn id="86" idx="1"/>
          </p:cNvCxnSpPr>
          <p:nvPr/>
        </p:nvCxnSpPr>
        <p:spPr>
          <a:xfrm flipH="1" flipV="1">
            <a:off x="3503712" y="2636912"/>
            <a:ext cx="216024"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직선 화살표 연결선 94">
            <a:extLst>
              <a:ext uri="{FF2B5EF4-FFF2-40B4-BE49-F238E27FC236}">
                <a16:creationId xmlns:a16="http://schemas.microsoft.com/office/drawing/2014/main" id="{F22DA3F6-FC73-43AE-BAB1-369BA00AB2D4}"/>
              </a:ext>
            </a:extLst>
          </p:cNvPr>
          <p:cNvCxnSpPr>
            <a:stCxn id="87" idx="3"/>
          </p:cNvCxnSpPr>
          <p:nvPr/>
        </p:nvCxnSpPr>
        <p:spPr>
          <a:xfrm>
            <a:off x="1487488" y="4591001"/>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직선 화살표 연결선 95">
            <a:extLst>
              <a:ext uri="{FF2B5EF4-FFF2-40B4-BE49-F238E27FC236}">
                <a16:creationId xmlns:a16="http://schemas.microsoft.com/office/drawing/2014/main" id="{8A976406-C79C-472A-BA64-60A6D77D8A5D}"/>
              </a:ext>
            </a:extLst>
          </p:cNvPr>
          <p:cNvCxnSpPr>
            <a:stCxn id="89" idx="1"/>
          </p:cNvCxnSpPr>
          <p:nvPr/>
        </p:nvCxnSpPr>
        <p:spPr>
          <a:xfrm flipH="1">
            <a:off x="4743083" y="4509120"/>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40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공원</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66692704"/>
              </p:ext>
            </p:extLst>
          </p:nvPr>
        </p:nvGraphicFramePr>
        <p:xfrm>
          <a:off x="6672064" y="2708920"/>
          <a:ext cx="5184576" cy="3671281"/>
        </p:xfrm>
        <a:graphic>
          <a:graphicData uri="http://schemas.openxmlformats.org/drawingml/2006/table">
            <a:tbl>
              <a:tblPr firstRow="1" bandRow="1">
                <a:tableStyleId>{5C22544A-7EE6-4342-B048-85BDC9FD1C3A}</a:tableStyleId>
              </a:tblPr>
              <a:tblGrid>
                <a:gridCol w="617754">
                  <a:extLst>
                    <a:ext uri="{9D8B030D-6E8A-4147-A177-3AD203B41FA5}">
                      <a16:colId xmlns:a16="http://schemas.microsoft.com/office/drawing/2014/main" val="74772085"/>
                    </a:ext>
                  </a:extLst>
                </a:gridCol>
                <a:gridCol w="4566822">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1400" b="0" dirty="0">
                          <a:solidFill>
                            <a:schemeClr val="tx1"/>
                          </a:solidFill>
                          <a:latin typeface="+mn-ea"/>
                          <a:ea typeface="+mn-ea"/>
                          <a:sym typeface="맑은 고딕"/>
                        </a:rPr>
                        <a:t>  </a:t>
                      </a:r>
                      <a:r>
                        <a:rPr lang="ko-KR" altLang="en-US" sz="1400" b="0" dirty="0">
                          <a:solidFill>
                            <a:schemeClr val="tx1"/>
                          </a:solidFill>
                          <a:latin typeface="+mn-ea"/>
                          <a:ea typeface="+mn-ea"/>
                          <a:sym typeface="맑은 고딕"/>
                        </a:rPr>
                        <a:t>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해당 시설물 관리부서의 전화번호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위치에서 시설물과의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46739" y="404664"/>
            <a:ext cx="3255595" cy="62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358707" y="47667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214691"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4671075" y="10527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3590955" y="27611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070675" y="42733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375920" y="42930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319147"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4746424"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1502723"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4799018"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3158907" y="2708920"/>
            <a:ext cx="432048"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358707" y="4427240"/>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4671075" y="4446985"/>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90E48CEF-C84E-48CF-B275-F39C8EA78EF4}"/>
              </a:ext>
            </a:extLst>
          </p:cNvPr>
          <p:cNvSpPr/>
          <p:nvPr/>
        </p:nvSpPr>
        <p:spPr>
          <a:xfrm>
            <a:off x="7176120" y="1046810"/>
            <a:ext cx="4147887" cy="10663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주요 공원현황</a:t>
            </a:r>
            <a:endParaRPr lang="en-US" altLang="ko-KR" sz="1600" b="1" dirty="0">
              <a:solidFill>
                <a:schemeClr val="tx1"/>
              </a:solidFill>
            </a:endParaRPr>
          </a:p>
        </p:txBody>
      </p:sp>
      <p:sp>
        <p:nvSpPr>
          <p:cNvPr id="10" name="TextBox 9">
            <a:extLst>
              <a:ext uri="{FF2B5EF4-FFF2-40B4-BE49-F238E27FC236}">
                <a16:creationId xmlns:a16="http://schemas.microsoft.com/office/drawing/2014/main" id="{7476A10A-2536-46D0-9A6E-515C7B423F6B}"/>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2267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두드림길</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47564920"/>
              </p:ext>
            </p:extLst>
          </p:nvPr>
        </p:nvGraphicFramePr>
        <p:xfrm>
          <a:off x="6816080" y="2564904"/>
          <a:ext cx="4800900" cy="3993544"/>
        </p:xfrm>
        <a:graphic>
          <a:graphicData uri="http://schemas.openxmlformats.org/drawingml/2006/table">
            <a:tbl>
              <a:tblPr firstRow="1" bandRow="1">
                <a:tableStyleId>{5C22544A-7EE6-4342-B048-85BDC9FD1C3A}</a:tableStyleId>
              </a:tblPr>
              <a:tblGrid>
                <a:gridCol w="572038">
                  <a:extLst>
                    <a:ext uri="{9D8B030D-6E8A-4147-A177-3AD203B41FA5}">
                      <a16:colId xmlns:a16="http://schemas.microsoft.com/office/drawing/2014/main" val="74772085"/>
                    </a:ext>
                  </a:extLst>
                </a:gridCol>
                <a:gridCol w="4228862">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1400" b="0" dirty="0">
                          <a:solidFill>
                            <a:schemeClr val="tx1"/>
                          </a:solidFill>
                          <a:latin typeface="+mn-ea"/>
                          <a:ea typeface="+mn-ea"/>
                          <a:sym typeface="맑은 고딕"/>
                        </a:rPr>
                        <a:t>   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두드림길 소요시간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두드림길 거리 </a:t>
                      </a:r>
                      <a:r>
                        <a:rPr kumimoji="1" lang="en-US" altLang="ko-KR" sz="1400" b="1" dirty="0">
                          <a:solidFill>
                            <a:schemeClr val="tx1"/>
                          </a:solidFill>
                          <a:latin typeface="+mn-ea"/>
                        </a:rPr>
                        <a:t>+ </a:t>
                      </a:r>
                      <a:r>
                        <a:rPr kumimoji="1" lang="ko-KR" altLang="en-US" sz="1400" b="1" dirty="0">
                          <a:solidFill>
                            <a:schemeClr val="tx1"/>
                          </a:solidFill>
                          <a:latin typeface="+mn-ea"/>
                        </a:rPr>
                        <a:t>시설물과 현재 위치의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4159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4682" y="476671"/>
            <a:ext cx="3145556" cy="612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487488" y="6009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343472"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4743083"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4223792"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199456" y="44173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88B6643A-C5F6-4FB9-82AA-3900452B7F4A}"/>
              </a:ext>
            </a:extLst>
          </p:cNvPr>
          <p:cNvSpPr txBox="1"/>
          <p:nvPr/>
        </p:nvSpPr>
        <p:spPr>
          <a:xfrm>
            <a:off x="3719736" y="463339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447928" y="428322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447928"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4875205"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1631504"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4927799"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3950498" y="2708920"/>
            <a:ext cx="273294"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487488" y="457125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4743083" y="4437112"/>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43E70448-B742-4D16-9163-AE8B011A9814}"/>
              </a:ext>
            </a:extLst>
          </p:cNvPr>
          <p:cNvSpPr/>
          <p:nvPr/>
        </p:nvSpPr>
        <p:spPr>
          <a:xfrm>
            <a:off x="7176120" y="1046810"/>
            <a:ext cx="4147887" cy="10663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99DA34EB-CD67-4597-9607-6C91C6299172}"/>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6260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03512" y="456927"/>
            <a:ext cx="3329469" cy="6283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상세보기 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59111256"/>
              </p:ext>
            </p:extLst>
          </p:nvPr>
        </p:nvGraphicFramePr>
        <p:xfrm>
          <a:off x="6666063" y="2579820"/>
          <a:ext cx="4974553" cy="3945524"/>
        </p:xfrm>
        <a:graphic>
          <a:graphicData uri="http://schemas.openxmlformats.org/drawingml/2006/table">
            <a:tbl>
              <a:tblPr firstRow="1" bandRow="1">
                <a:tableStyleId>{5C22544A-7EE6-4342-B048-85BDC9FD1C3A}</a:tableStyleId>
              </a:tblPr>
              <a:tblGrid>
                <a:gridCol w="592729">
                  <a:extLst>
                    <a:ext uri="{9D8B030D-6E8A-4147-A177-3AD203B41FA5}">
                      <a16:colId xmlns:a16="http://schemas.microsoft.com/office/drawing/2014/main" val="74772085"/>
                    </a:ext>
                  </a:extLst>
                </a:gridCol>
                <a:gridCol w="4381824">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시설물의 상세보기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해당 시설물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근처 주차창들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버튼 클릭 시 해당 홈페이지로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이미지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이용 시 유료</a:t>
                      </a:r>
                      <a:r>
                        <a:rPr lang="en-US" altLang="ko-KR" sz="1400" b="1" dirty="0">
                          <a:latin typeface="+mn-ea"/>
                          <a:ea typeface="+mn-ea"/>
                        </a:rPr>
                        <a:t>/</a:t>
                      </a:r>
                      <a:r>
                        <a:rPr lang="ko-KR" altLang="en-US" sz="1400" b="1" dirty="0">
                          <a:latin typeface="+mn-ea"/>
                          <a:ea typeface="+mn-ea"/>
                        </a:rPr>
                        <a:t>무료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 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해당 시설물의 상세정보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72752756"/>
                  </a:ext>
                </a:extLst>
              </a:tr>
              <a:tr h="24159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3995709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sp>
        <p:nvSpPr>
          <p:cNvPr id="2" name="TextBox 1">
            <a:extLst>
              <a:ext uri="{FF2B5EF4-FFF2-40B4-BE49-F238E27FC236}">
                <a16:creationId xmlns:a16="http://schemas.microsoft.com/office/drawing/2014/main" id="{AFF15481-5513-417F-9EC3-058FFA4296A3}"/>
              </a:ext>
            </a:extLst>
          </p:cNvPr>
          <p:cNvSpPr txBox="1"/>
          <p:nvPr/>
        </p:nvSpPr>
        <p:spPr>
          <a:xfrm>
            <a:off x="2927648" y="146503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6D928381-AC43-4918-97D0-152121D8DABA}"/>
              </a:ext>
            </a:extLst>
          </p:cNvPr>
          <p:cNvSpPr txBox="1"/>
          <p:nvPr/>
        </p:nvSpPr>
        <p:spPr>
          <a:xfrm>
            <a:off x="4511824" y="52893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DA1FBDD7-087E-4802-84B4-5171CF68A4FE}"/>
              </a:ext>
            </a:extLst>
          </p:cNvPr>
          <p:cNvSpPr txBox="1"/>
          <p:nvPr/>
        </p:nvSpPr>
        <p:spPr>
          <a:xfrm>
            <a:off x="4888965" y="650559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2578EC01-5242-422C-9969-B4EDA2C8483B}"/>
              </a:ext>
            </a:extLst>
          </p:cNvPr>
          <p:cNvSpPr txBox="1"/>
          <p:nvPr/>
        </p:nvSpPr>
        <p:spPr>
          <a:xfrm>
            <a:off x="4940269" y="334205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14B7005D-221F-4D5C-B439-F7BFA10FFB11}"/>
              </a:ext>
            </a:extLst>
          </p:cNvPr>
          <p:cNvSpPr txBox="1"/>
          <p:nvPr/>
        </p:nvSpPr>
        <p:spPr>
          <a:xfrm>
            <a:off x="1415480" y="45613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CF87948A-954D-402C-BD64-039C1D423EDB}"/>
              </a:ext>
            </a:extLst>
          </p:cNvPr>
          <p:cNvSpPr txBox="1"/>
          <p:nvPr/>
        </p:nvSpPr>
        <p:spPr>
          <a:xfrm>
            <a:off x="3575720" y="490167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8FFDC759-2092-41AD-84EA-1C8804574392}"/>
              </a:ext>
            </a:extLst>
          </p:cNvPr>
          <p:cNvSpPr txBox="1"/>
          <p:nvPr/>
        </p:nvSpPr>
        <p:spPr>
          <a:xfrm>
            <a:off x="4990440" y="477740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6BA8298E-3E7A-435C-9F61-6C0F795C005E}"/>
              </a:ext>
            </a:extLst>
          </p:cNvPr>
          <p:cNvSpPr txBox="1"/>
          <p:nvPr/>
        </p:nvSpPr>
        <p:spPr>
          <a:xfrm>
            <a:off x="1415480" y="552318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0F07CA21-6C07-479A-9943-3D197972B45E}"/>
              </a:ext>
            </a:extLst>
          </p:cNvPr>
          <p:cNvSpPr txBox="1"/>
          <p:nvPr/>
        </p:nvSpPr>
        <p:spPr>
          <a:xfrm>
            <a:off x="4956774" y="56951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C6FFF249-D357-4775-B619-1CA44B8F782B}"/>
              </a:ext>
            </a:extLst>
          </p:cNvPr>
          <p:cNvSpPr/>
          <p:nvPr/>
        </p:nvSpPr>
        <p:spPr>
          <a:xfrm>
            <a:off x="7176120" y="1046810"/>
            <a:ext cx="4147887" cy="1302070"/>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 두드림길 정보</a:t>
            </a:r>
            <a:endParaRPr lang="en-US" altLang="ko-KR" sz="1600" b="1" dirty="0">
              <a:solidFill>
                <a:schemeClr val="tx1"/>
              </a:solidFill>
            </a:endParaRPr>
          </a:p>
          <a:p>
            <a:pPr algn="ctr"/>
            <a:r>
              <a:rPr lang="ko-KR" altLang="en-US" sz="1600" b="1" dirty="0">
                <a:solidFill>
                  <a:schemeClr val="tx1"/>
                </a:solidFill>
              </a:rPr>
              <a:t>서울시 공영주차장 안내정보</a:t>
            </a:r>
            <a:endParaRPr lang="en-US" altLang="ko-KR" sz="1600" b="1" dirty="0">
              <a:solidFill>
                <a:schemeClr val="tx1"/>
              </a:solidFill>
            </a:endParaRPr>
          </a:p>
          <a:p>
            <a:pPr algn="ctr"/>
            <a:r>
              <a:rPr lang="ko-KR" altLang="en-US" sz="1600" b="1" dirty="0">
                <a:solidFill>
                  <a:schemeClr val="tx1"/>
                </a:solidFill>
              </a:rPr>
              <a:t>구글 지도</a:t>
            </a:r>
            <a:endParaRPr lang="en-US" altLang="ko-KR" sz="1600" b="1" dirty="0">
              <a:solidFill>
                <a:schemeClr val="tx1"/>
              </a:solidFill>
            </a:endParaRPr>
          </a:p>
        </p:txBody>
      </p:sp>
      <p:sp>
        <p:nvSpPr>
          <p:cNvPr id="10" name="TextBox 9">
            <a:extLst>
              <a:ext uri="{FF2B5EF4-FFF2-40B4-BE49-F238E27FC236}">
                <a16:creationId xmlns:a16="http://schemas.microsoft.com/office/drawing/2014/main" id="{33B8DA53-89C2-435A-89C2-01A1D625DD1E}"/>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04102124"/>
              </p:ext>
            </p:extLst>
          </p:nvPr>
        </p:nvGraphicFramePr>
        <p:xfrm>
          <a:off x="6704657" y="2780928"/>
          <a:ext cx="4647927" cy="3557030"/>
        </p:xfrm>
        <a:graphic>
          <a:graphicData uri="http://schemas.openxmlformats.org/drawingml/2006/table">
            <a:tbl>
              <a:tblPr firstRow="1" bandRow="1">
                <a:tableStyleId>{5C22544A-7EE6-4342-B048-85BDC9FD1C3A}</a:tableStyleId>
              </a:tblPr>
              <a:tblGrid>
                <a:gridCol w="553811">
                  <a:extLst>
                    <a:ext uri="{9D8B030D-6E8A-4147-A177-3AD203B41FA5}">
                      <a16:colId xmlns:a16="http://schemas.microsoft.com/office/drawing/2014/main" val="74772085"/>
                    </a:ext>
                  </a:extLst>
                </a:gridCol>
                <a:gridCol w="4094116">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시설물 검색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시설물을 스포츠</a:t>
                      </a:r>
                      <a:r>
                        <a:rPr lang="en-US" altLang="ko-KR" sz="1400" b="1" dirty="0">
                          <a:latin typeface="+mn-ea"/>
                          <a:ea typeface="+mn-ea"/>
                        </a:rPr>
                        <a:t>, </a:t>
                      </a:r>
                      <a:r>
                        <a:rPr lang="ko-KR" altLang="en-US" sz="1400" b="1" dirty="0">
                          <a:latin typeface="+mn-ea"/>
                          <a:ea typeface="+mn-ea"/>
                        </a:rPr>
                        <a:t>공원</a:t>
                      </a:r>
                      <a:r>
                        <a:rPr lang="en-US" altLang="ko-KR" sz="1400" b="1" dirty="0">
                          <a:latin typeface="+mn-ea"/>
                          <a:ea typeface="+mn-ea"/>
                        </a:rPr>
                        <a:t>, </a:t>
                      </a:r>
                      <a:r>
                        <a:rPr lang="ko-KR" altLang="en-US" sz="1400" b="1" dirty="0">
                          <a:latin typeface="+mn-ea"/>
                          <a:ea typeface="+mn-ea"/>
                        </a:rPr>
                        <a:t>둘레길로 나누어</a:t>
                      </a:r>
                      <a:endParaRPr lang="en-US" altLang="ko-KR" sz="1400" b="1"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검색할 때 편의성을 높임</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47528" y="476672"/>
            <a:ext cx="320349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D97F188-94CA-443A-9307-2203CB5ECEF9}"/>
              </a:ext>
            </a:extLst>
          </p:cNvPr>
          <p:cNvSpPr txBox="1"/>
          <p:nvPr/>
        </p:nvSpPr>
        <p:spPr>
          <a:xfrm>
            <a:off x="1378610"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3D3A2B29-C7A8-45F3-9095-ED8E11BC783D}"/>
              </a:ext>
            </a:extLst>
          </p:cNvPr>
          <p:cNvSpPr txBox="1"/>
          <p:nvPr/>
        </p:nvSpPr>
        <p:spPr>
          <a:xfrm>
            <a:off x="1663159" y="52893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82F843CC-10E1-493F-A58D-FC251CC47826}"/>
              </a:ext>
            </a:extLst>
          </p:cNvPr>
          <p:cNvSpPr txBox="1"/>
          <p:nvPr/>
        </p:nvSpPr>
        <p:spPr>
          <a:xfrm>
            <a:off x="4943872" y="97085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E0E516D1-5F8B-4FF4-9FF0-AE907DEF2E92}"/>
              </a:ext>
            </a:extLst>
          </p:cNvPr>
          <p:cNvSpPr txBox="1"/>
          <p:nvPr/>
        </p:nvSpPr>
        <p:spPr>
          <a:xfrm>
            <a:off x="1663159"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895B008D-16CC-4570-BD59-77A25E685F17}"/>
              </a:ext>
            </a:extLst>
          </p:cNvPr>
          <p:cNvSpPr txBox="1"/>
          <p:nvPr/>
        </p:nvSpPr>
        <p:spPr>
          <a:xfrm>
            <a:off x="2890778"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3" name="직선 화살표 연결선 22">
            <a:extLst>
              <a:ext uri="{FF2B5EF4-FFF2-40B4-BE49-F238E27FC236}">
                <a16:creationId xmlns:a16="http://schemas.microsoft.com/office/drawing/2014/main" id="{C7FE7F2C-1A15-4A8D-BE81-7F034822B0AD}"/>
              </a:ext>
            </a:extLst>
          </p:cNvPr>
          <p:cNvCxnSpPr>
            <a:stCxn id="2" idx="3"/>
          </p:cNvCxnSpPr>
          <p:nvPr/>
        </p:nvCxnSpPr>
        <p:spPr>
          <a:xfrm flipV="1">
            <a:off x="1666642" y="1196752"/>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EDB4119-B69E-4611-82A7-F853907B2FA0}"/>
              </a:ext>
            </a:extLst>
          </p:cNvPr>
          <p:cNvSpPr txBox="1"/>
          <p:nvPr/>
        </p:nvSpPr>
        <p:spPr>
          <a:xfrm>
            <a:off x="3911894" y="63093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1F2B23BC-E6C7-4C3A-BA3C-71279FA4B2FD}"/>
              </a:ext>
            </a:extLst>
          </p:cNvPr>
          <p:cNvSpPr txBox="1"/>
          <p:nvPr/>
        </p:nvSpPr>
        <p:spPr>
          <a:xfrm>
            <a:off x="4926358" y="530120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374DC4D5-3D75-4B1E-8E18-188D8C33F481}"/>
              </a:ext>
            </a:extLst>
          </p:cNvPr>
          <p:cNvSpPr/>
          <p:nvPr/>
        </p:nvSpPr>
        <p:spPr>
          <a:xfrm>
            <a:off x="6960098" y="1046810"/>
            <a:ext cx="4363909" cy="144608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25ED337D-DE0B-43D3-A71C-678092149004}"/>
              </a:ext>
            </a:extLst>
          </p:cNvPr>
          <p:cNvSpPr txBox="1"/>
          <p:nvPr/>
        </p:nvSpPr>
        <p:spPr>
          <a:xfrm>
            <a:off x="8688288" y="548680"/>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3727</TotalTime>
  <Words>948</Words>
  <Application>Microsoft Office PowerPoint</Application>
  <PresentationFormat>와이드스크린</PresentationFormat>
  <Paragraphs>411</Paragraphs>
  <Slides>15</Slides>
  <Notes>0</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SF Pro Text Medium</vt:lpstr>
      <vt:lpstr>SF Pro Text Regular</vt:lpstr>
      <vt:lpstr>맑은 고딕</vt:lpstr>
      <vt:lpstr>Arial</vt:lpstr>
      <vt:lpstr>Arial Black</vt:lpstr>
      <vt:lpstr>Office 테마</vt:lpstr>
      <vt:lpstr>PowerPoint 프레젠테이션</vt:lpstr>
      <vt:lpstr>Public Sports</vt:lpstr>
      <vt:lpstr>앱 실행 동영상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lee</cp:lastModifiedBy>
  <cp:revision>148</cp:revision>
  <cp:lastPrinted>2019-05-29T05:54:36Z</cp:lastPrinted>
  <dcterms:created xsi:type="dcterms:W3CDTF">2019-03-11T07:43:12Z</dcterms:created>
  <dcterms:modified xsi:type="dcterms:W3CDTF">2020-08-23T10:28:02Z</dcterms:modified>
</cp:coreProperties>
</file>